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31"/>
  </p:notesMasterIdLst>
  <p:handoutMasterIdLst>
    <p:handoutMasterId r:id="rId32"/>
  </p:handoutMasterIdLst>
  <p:sldIdLst>
    <p:sldId id="296" r:id="rId2"/>
    <p:sldId id="277" r:id="rId3"/>
    <p:sldId id="400" r:id="rId4"/>
    <p:sldId id="503" r:id="rId5"/>
    <p:sldId id="531" r:id="rId6"/>
    <p:sldId id="518" r:id="rId7"/>
    <p:sldId id="519" r:id="rId8"/>
    <p:sldId id="520" r:id="rId9"/>
    <p:sldId id="521" r:id="rId10"/>
    <p:sldId id="522" r:id="rId11"/>
    <p:sldId id="529" r:id="rId12"/>
    <p:sldId id="530" r:id="rId13"/>
    <p:sldId id="510" r:id="rId14"/>
    <p:sldId id="509" r:id="rId15"/>
    <p:sldId id="523" r:id="rId16"/>
    <p:sldId id="532" r:id="rId17"/>
    <p:sldId id="533" r:id="rId18"/>
    <p:sldId id="534" r:id="rId19"/>
    <p:sldId id="524" r:id="rId20"/>
    <p:sldId id="535" r:id="rId21"/>
    <p:sldId id="536" r:id="rId22"/>
    <p:sldId id="537" r:id="rId23"/>
    <p:sldId id="525" r:id="rId24"/>
    <p:sldId id="507" r:id="rId25"/>
    <p:sldId id="301" r:id="rId26"/>
    <p:sldId id="304" r:id="rId27"/>
    <p:sldId id="302" r:id="rId28"/>
    <p:sldId id="303" r:id="rId29"/>
    <p:sldId id="306" r:id="rId30"/>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8CA6741-D517-47A3-B4C6-5CB7F7DC5A2E}">
          <p14:sldIdLst>
            <p14:sldId id="296"/>
            <p14:sldId id="277"/>
            <p14:sldId id="400"/>
          </p14:sldIdLst>
        </p14:section>
        <p14:section name="面试题" id="{4D784BD5-F497-4E10-B1D1-C6A768F43EA0}">
          <p14:sldIdLst>
            <p14:sldId id="503"/>
            <p14:sldId id="531"/>
            <p14:sldId id="518"/>
            <p14:sldId id="519"/>
            <p14:sldId id="520"/>
            <p14:sldId id="521"/>
            <p14:sldId id="522"/>
            <p14:sldId id="529"/>
            <p14:sldId id="530"/>
            <p14:sldId id="510"/>
            <p14:sldId id="509"/>
            <p14:sldId id="523"/>
            <p14:sldId id="532"/>
            <p14:sldId id="533"/>
            <p14:sldId id="534"/>
            <p14:sldId id="524"/>
            <p14:sldId id="535"/>
            <p14:sldId id="536"/>
            <p14:sldId id="537"/>
            <p14:sldId id="525"/>
            <p14:sldId id="507"/>
            <p14:sldId id="301"/>
            <p14:sldId id="304"/>
            <p14:sldId id="302"/>
            <p14:sldId id="303"/>
            <p14:sldId id="30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693">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7 tang" initials="Jt" lastIdx="1" clrIdx="0">
    <p:extLst>
      <p:ext uri="{19B8F6BF-5375-455C-9EA6-DF929625EA0E}">
        <p15:presenceInfo xmlns:p15="http://schemas.microsoft.com/office/powerpoint/2012/main" userId="J7 t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7736"/>
    <a:srgbClr val="595959"/>
    <a:srgbClr val="1577BA"/>
    <a:srgbClr val="FF843D"/>
    <a:srgbClr val="E86348"/>
    <a:srgbClr val="87A896"/>
    <a:srgbClr val="C4C4C4"/>
    <a:srgbClr val="4D4D4D"/>
    <a:srgbClr val="828282"/>
    <a:srgbClr val="7F8F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26" autoAdjust="0"/>
    <p:restoredTop sz="95896" autoAdjust="0"/>
  </p:normalViewPr>
  <p:slideViewPr>
    <p:cSldViewPr>
      <p:cViewPr varScale="1">
        <p:scale>
          <a:sx n="94" d="100"/>
          <a:sy n="94" d="100"/>
        </p:scale>
        <p:origin x="557"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802"/>
    </p:cViewPr>
  </p:sorterViewPr>
  <p:notesViewPr>
    <p:cSldViewPr>
      <p:cViewPr varScale="1">
        <p:scale>
          <a:sx n="87" d="100"/>
          <a:sy n="87" d="100"/>
        </p:scale>
        <p:origin x="3840" y="72"/>
      </p:cViewPr>
      <p:guideLst>
        <p:guide orient="horz" pos="2693"/>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99DAC0-913F-4CFB-852F-43CCF0357516}" type="datetimeFigureOut">
              <a:rPr lang="zh-CN" altLang="en-US" smtClean="0"/>
              <a:t>2019/10/22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891DBA-2A2E-4F32-BB14-713FAEE65AF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B019A-55AE-4BF7-B4D3-0D825A3F122A}" type="datetimeFigureOut">
              <a:rPr lang="zh-CN" altLang="en-US" smtClean="0"/>
              <a:t>2019/10/22</a:t>
            </a:fld>
            <a:endParaRPr lang="zh-CN" altLang="en-US"/>
          </a:p>
        </p:txBody>
      </p:sp>
      <p:sp>
        <p:nvSpPr>
          <p:cNvPr id="4" name="幻灯片图像占位符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846743-8D4B-4DFC-A9C0-210E1C1A603E}"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567646" rtl="0" eaLnBrk="1" latinLnBrk="0" hangingPunct="1">
      <a:defRPr sz="745" kern="1200">
        <a:solidFill>
          <a:schemeClr val="tx1"/>
        </a:solidFill>
        <a:latin typeface="+mn-lt"/>
        <a:ea typeface="+mn-ea"/>
        <a:cs typeface="+mn-cs"/>
      </a:defRPr>
    </a:lvl1pPr>
    <a:lvl2pPr marL="283823" algn="l" defTabSz="567646" rtl="0" eaLnBrk="1" latinLnBrk="0" hangingPunct="1">
      <a:defRPr sz="745" kern="1200">
        <a:solidFill>
          <a:schemeClr val="tx1"/>
        </a:solidFill>
        <a:latin typeface="+mn-lt"/>
        <a:ea typeface="+mn-ea"/>
        <a:cs typeface="+mn-cs"/>
      </a:defRPr>
    </a:lvl2pPr>
    <a:lvl3pPr marL="567646" algn="l" defTabSz="567646" rtl="0" eaLnBrk="1" latinLnBrk="0" hangingPunct="1">
      <a:defRPr sz="745" kern="1200">
        <a:solidFill>
          <a:schemeClr val="tx1"/>
        </a:solidFill>
        <a:latin typeface="+mn-lt"/>
        <a:ea typeface="+mn-ea"/>
        <a:cs typeface="+mn-cs"/>
      </a:defRPr>
    </a:lvl3pPr>
    <a:lvl4pPr marL="851468" algn="l" defTabSz="567646" rtl="0" eaLnBrk="1" latinLnBrk="0" hangingPunct="1">
      <a:defRPr sz="745" kern="1200">
        <a:solidFill>
          <a:schemeClr val="tx1"/>
        </a:solidFill>
        <a:latin typeface="+mn-lt"/>
        <a:ea typeface="+mn-ea"/>
        <a:cs typeface="+mn-cs"/>
      </a:defRPr>
    </a:lvl4pPr>
    <a:lvl5pPr marL="1135291" algn="l" defTabSz="567646" rtl="0" eaLnBrk="1" latinLnBrk="0" hangingPunct="1">
      <a:defRPr sz="745" kern="1200">
        <a:solidFill>
          <a:schemeClr val="tx1"/>
        </a:solidFill>
        <a:latin typeface="+mn-lt"/>
        <a:ea typeface="+mn-ea"/>
        <a:cs typeface="+mn-cs"/>
      </a:defRPr>
    </a:lvl5pPr>
    <a:lvl6pPr marL="1419113" algn="l" defTabSz="567646" rtl="0" eaLnBrk="1" latinLnBrk="0" hangingPunct="1">
      <a:defRPr sz="745" kern="1200">
        <a:solidFill>
          <a:schemeClr val="tx1"/>
        </a:solidFill>
        <a:latin typeface="+mn-lt"/>
        <a:ea typeface="+mn-ea"/>
        <a:cs typeface="+mn-cs"/>
      </a:defRPr>
    </a:lvl6pPr>
    <a:lvl7pPr marL="1702936" algn="l" defTabSz="567646" rtl="0" eaLnBrk="1" latinLnBrk="0" hangingPunct="1">
      <a:defRPr sz="745" kern="1200">
        <a:solidFill>
          <a:schemeClr val="tx1"/>
        </a:solidFill>
        <a:latin typeface="+mn-lt"/>
        <a:ea typeface="+mn-ea"/>
        <a:cs typeface="+mn-cs"/>
      </a:defRPr>
    </a:lvl7pPr>
    <a:lvl8pPr marL="1986759" algn="l" defTabSz="567646" rtl="0" eaLnBrk="1" latinLnBrk="0" hangingPunct="1">
      <a:defRPr sz="745" kern="1200">
        <a:solidFill>
          <a:schemeClr val="tx1"/>
        </a:solidFill>
        <a:latin typeface="+mn-lt"/>
        <a:ea typeface="+mn-ea"/>
        <a:cs typeface="+mn-cs"/>
      </a:defRPr>
    </a:lvl8pPr>
    <a:lvl9pPr marL="2270581" algn="l" defTabSz="567646" rtl="0" eaLnBrk="1" latinLnBrk="0" hangingPunct="1">
      <a:defRPr sz="74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685800"/>
            <a:ext cx="4953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610439-C8EA-405E-B580-DAD9D0F5175D}" type="slidenum">
              <a:rPr lang="zh-CN" altLang="en-US" smtClean="0"/>
              <a:t>1</a:t>
            </a:fld>
            <a:endParaRPr lang="zh-CN" altLang="en-US"/>
          </a:p>
        </p:txBody>
      </p:sp>
    </p:spTree>
    <p:extLst>
      <p:ext uri="{BB962C8B-B14F-4D97-AF65-F5344CB8AC3E}">
        <p14:creationId xmlns:p14="http://schemas.microsoft.com/office/powerpoint/2010/main" val="283415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685800"/>
            <a:ext cx="4953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610439-C8EA-405E-B580-DAD9D0F5175D}" type="slidenum">
              <a:rPr lang="zh-CN" altLang="en-US" smtClean="0"/>
              <a:t>2</a:t>
            </a:fld>
            <a:endParaRPr lang="zh-CN" altLang="en-US"/>
          </a:p>
        </p:txBody>
      </p:sp>
    </p:spTree>
    <p:extLst>
      <p:ext uri="{BB962C8B-B14F-4D97-AF65-F5344CB8AC3E}">
        <p14:creationId xmlns:p14="http://schemas.microsoft.com/office/powerpoint/2010/main" val="2263137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52500" y="685800"/>
            <a:ext cx="4953000" cy="3429000"/>
          </a:xfrm>
        </p:spPr>
      </p:sp>
      <p:sp>
        <p:nvSpPr>
          <p:cNvPr id="3" name="文本占位符 2"/>
          <p:cNvSpPr>
            <a:spLocks noGrp="1"/>
          </p:cNvSpPr>
          <p:nvPr>
            <p:ph type="body" idx="3"/>
          </p:nvPr>
        </p:nvSpPr>
        <p:spPr/>
        <p:txBody>
          <a:bodyPr/>
          <a:lstStyle/>
          <a:p>
            <a:r>
              <a:rPr lang="en-US" altLang="zh-CN"/>
              <a:t>4</a:t>
            </a:r>
            <a:r>
              <a:rPr lang="zh-CN" altLang="en-US"/>
              <a:t>、 课程目标</a:t>
            </a:r>
          </a:p>
        </p:txBody>
      </p:sp>
    </p:spTree>
    <p:extLst>
      <p:ext uri="{BB962C8B-B14F-4D97-AF65-F5344CB8AC3E}">
        <p14:creationId xmlns:p14="http://schemas.microsoft.com/office/powerpoint/2010/main" val="418344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610439-C8EA-405E-B580-DAD9D0F5175D}" type="slidenum">
              <a:rPr lang="zh-CN" altLang="en-US" smtClean="0"/>
              <a:t>25</a:t>
            </a:fld>
            <a:endParaRPr lang="zh-CN" altLang="en-US"/>
          </a:p>
        </p:txBody>
      </p:sp>
    </p:spTree>
    <p:extLst>
      <p:ext uri="{BB962C8B-B14F-4D97-AF65-F5344CB8AC3E}">
        <p14:creationId xmlns:p14="http://schemas.microsoft.com/office/powerpoint/2010/main" val="143986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610439-C8EA-405E-B580-DAD9D0F5175D}" type="slidenum">
              <a:rPr lang="zh-CN" altLang="en-US" smtClean="0"/>
              <a:t>26</a:t>
            </a:fld>
            <a:endParaRPr lang="zh-CN" altLang="en-US"/>
          </a:p>
        </p:txBody>
      </p:sp>
    </p:spTree>
    <p:extLst>
      <p:ext uri="{BB962C8B-B14F-4D97-AF65-F5344CB8AC3E}">
        <p14:creationId xmlns:p14="http://schemas.microsoft.com/office/powerpoint/2010/main" val="3483473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610439-C8EA-405E-B580-DAD9D0F5175D}" type="slidenum">
              <a:rPr lang="zh-CN" altLang="en-US" smtClean="0"/>
              <a:t>27</a:t>
            </a:fld>
            <a:endParaRPr lang="zh-CN" altLang="en-US"/>
          </a:p>
        </p:txBody>
      </p:sp>
    </p:spTree>
    <p:extLst>
      <p:ext uri="{BB962C8B-B14F-4D97-AF65-F5344CB8AC3E}">
        <p14:creationId xmlns:p14="http://schemas.microsoft.com/office/powerpoint/2010/main" val="2955307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610439-C8EA-405E-B580-DAD9D0F5175D}" type="slidenum">
              <a:rPr lang="zh-CN" altLang="en-US" smtClean="0"/>
              <a:t>28</a:t>
            </a:fld>
            <a:endParaRPr lang="zh-CN" altLang="en-US"/>
          </a:p>
        </p:txBody>
      </p:sp>
    </p:spTree>
    <p:extLst>
      <p:ext uri="{BB962C8B-B14F-4D97-AF65-F5344CB8AC3E}">
        <p14:creationId xmlns:p14="http://schemas.microsoft.com/office/powerpoint/2010/main" val="97108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610439-C8EA-405E-B580-DAD9D0F5175D}" type="slidenum">
              <a:rPr lang="zh-CN" altLang="en-US" smtClean="0"/>
              <a:t>29</a:t>
            </a:fld>
            <a:endParaRPr lang="zh-CN" altLang="en-US"/>
          </a:p>
        </p:txBody>
      </p:sp>
    </p:spTree>
    <p:extLst>
      <p:ext uri="{BB962C8B-B14F-4D97-AF65-F5344CB8AC3E}">
        <p14:creationId xmlns:p14="http://schemas.microsoft.com/office/powerpoint/2010/main" val="359454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92C84F8-6015-41F6-B7C9-6E32EB8C5074}"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23484-B154-4550-BE4F-07484FF64C54}" type="slidenum">
              <a:rPr lang="en-US" smtClean="0"/>
              <a:t>‹#›</a:t>
            </a:fld>
            <a:endParaRPr lang="en-US"/>
          </a:p>
        </p:txBody>
      </p:sp>
    </p:spTree>
    <p:extLst>
      <p:ext uri="{BB962C8B-B14F-4D97-AF65-F5344CB8AC3E}">
        <p14:creationId xmlns:p14="http://schemas.microsoft.com/office/powerpoint/2010/main" val="324672600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2C84F8-6015-41F6-B7C9-6E32EB8C5074}"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23484-B154-4550-BE4F-07484FF64C54}" type="slidenum">
              <a:rPr lang="en-US" smtClean="0"/>
              <a:t>‹#›</a:t>
            </a:fld>
            <a:endParaRPr lang="en-US"/>
          </a:p>
        </p:txBody>
      </p:sp>
    </p:spTree>
    <p:extLst>
      <p:ext uri="{BB962C8B-B14F-4D97-AF65-F5344CB8AC3E}">
        <p14:creationId xmlns:p14="http://schemas.microsoft.com/office/powerpoint/2010/main" val="1396540199"/>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2C84F8-6015-41F6-B7C9-6E32EB8C5074}"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23484-B154-4550-BE4F-07484FF64C54}" type="slidenum">
              <a:rPr lang="en-US" smtClean="0"/>
              <a:t>‹#›</a:t>
            </a:fld>
            <a:endParaRPr lang="en-US"/>
          </a:p>
        </p:txBody>
      </p:sp>
    </p:spTree>
    <p:extLst>
      <p:ext uri="{BB962C8B-B14F-4D97-AF65-F5344CB8AC3E}">
        <p14:creationId xmlns:p14="http://schemas.microsoft.com/office/powerpoint/2010/main" val="3455292890"/>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6928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正文版式">
    <p:spTree>
      <p:nvGrpSpPr>
        <p:cNvPr id="1" name=""/>
        <p:cNvGrpSpPr/>
        <p:nvPr/>
      </p:nvGrpSpPr>
      <p:grpSpPr>
        <a:xfrm>
          <a:off x="0" y="0"/>
          <a:ext cx="0" cy="0"/>
          <a:chOff x="0" y="0"/>
          <a:chExt cx="0" cy="0"/>
        </a:xfrm>
      </p:grpSpPr>
      <p:sp>
        <p:nvSpPr>
          <p:cNvPr id="2" name="矩形 1"/>
          <p:cNvSpPr/>
          <p:nvPr userDrawn="1"/>
        </p:nvSpPr>
        <p:spPr>
          <a:xfrm>
            <a:off x="309481" y="285723"/>
            <a:ext cx="309531" cy="5714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2"/>
          </a:p>
        </p:txBody>
      </p:sp>
      <p:sp>
        <p:nvSpPr>
          <p:cNvPr id="11" name="标题占位符 1">
            <a:extLst>
              <a:ext uri="{FF2B5EF4-FFF2-40B4-BE49-F238E27FC236}">
                <a16:creationId xmlns:a16="http://schemas.microsoft.com/office/drawing/2014/main" id="{EA6C54D6-C8C8-4305-995F-2B10D81B93BB}"/>
              </a:ext>
            </a:extLst>
          </p:cNvPr>
          <p:cNvSpPr>
            <a:spLocks noGrp="1"/>
          </p:cNvSpPr>
          <p:nvPr>
            <p:ph type="title"/>
          </p:nvPr>
        </p:nvSpPr>
        <p:spPr>
          <a:xfrm>
            <a:off x="619012" y="274634"/>
            <a:ext cx="8977493" cy="582579"/>
          </a:xfrm>
          <a:prstGeom prst="rect">
            <a:avLst/>
          </a:prstGeom>
        </p:spPr>
        <p:txBody>
          <a:bodyPr vert="horz" lIns="91440" tIns="45720" rIns="91440" bIns="45720" rtlCol="0" anchor="ctr">
            <a:noAutofit/>
          </a:bodyPr>
          <a:lstStyle>
            <a:lvl1pPr>
              <a:defRPr sz="1935">
                <a:solidFill>
                  <a:srgbClr val="00B050"/>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95164573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824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B6B2D0B-9BB8-462C-BAA5-CF587049D7FD}"/>
              </a:ext>
            </a:extLst>
          </p:cNvPr>
          <p:cNvPicPr>
            <a:picLocks noChangeAspect="1"/>
          </p:cNvPicPr>
          <p:nvPr userDrawn="1"/>
        </p:nvPicPr>
        <p:blipFill rotWithShape="1">
          <a:blip r:embed="rId2"/>
          <a:srcRect r="26771"/>
          <a:stretch/>
        </p:blipFill>
        <p:spPr>
          <a:xfrm flipV="1">
            <a:off x="2" y="0"/>
            <a:ext cx="1786655" cy="1689100"/>
          </a:xfrm>
          <a:prstGeom prst="rect">
            <a:avLst/>
          </a:prstGeom>
        </p:spPr>
      </p:pic>
      <p:sp>
        <p:nvSpPr>
          <p:cNvPr id="5" name="标题 4">
            <a:extLst>
              <a:ext uri="{FF2B5EF4-FFF2-40B4-BE49-F238E27FC236}">
                <a16:creationId xmlns:a16="http://schemas.microsoft.com/office/drawing/2014/main" id="{6EC10E6E-1E17-425A-BA33-7F2ACFB5C2EA}"/>
              </a:ext>
            </a:extLst>
          </p:cNvPr>
          <p:cNvSpPr>
            <a:spLocks noGrp="1"/>
          </p:cNvSpPr>
          <p:nvPr>
            <p:ph type="title"/>
          </p:nvPr>
        </p:nvSpPr>
        <p:spPr>
          <a:xfrm>
            <a:off x="1129905" y="522839"/>
            <a:ext cx="5254823" cy="460319"/>
          </a:xfrm>
          <a:prstGeom prst="rect">
            <a:avLst/>
          </a:prstGeom>
        </p:spPr>
        <p:txBody>
          <a:bodyPr wrap="square" anchor="ctr" anchorCtr="0">
            <a:spAutoFit/>
          </a:bodyPr>
          <a:lstStyle>
            <a:lvl1pPr algn="l">
              <a:defRPr sz="2657">
                <a:latin typeface="思源宋体 CN Heavy" panose="02020900000000000000" pitchFamily="18" charset="-122"/>
                <a:ea typeface="思源宋体 CN Heavy" panose="02020900000000000000" pitchFamily="18" charset="-122"/>
              </a:defRPr>
            </a:lvl1pPr>
          </a:lstStyle>
          <a:p>
            <a:r>
              <a:rPr lang="zh-CN" altLang="en-US" dirty="0"/>
              <a:t>单击此处编辑母版标题样式</a:t>
            </a:r>
          </a:p>
        </p:txBody>
      </p:sp>
      <p:pic>
        <p:nvPicPr>
          <p:cNvPr id="3" name="图片 2"/>
          <p:cNvPicPr>
            <a:picLocks noChangeAspect="1"/>
          </p:cNvPicPr>
          <p:nvPr userDrawn="1"/>
        </p:nvPicPr>
        <p:blipFill>
          <a:blip r:embed="rId3"/>
          <a:stretch>
            <a:fillRect/>
          </a:stretch>
        </p:blipFill>
        <p:spPr>
          <a:xfrm>
            <a:off x="249383" y="6329624"/>
            <a:ext cx="1287891" cy="449619"/>
          </a:xfrm>
          <a:prstGeom prst="rect">
            <a:avLst/>
          </a:prstGeom>
        </p:spPr>
      </p:pic>
      <p:sp>
        <p:nvSpPr>
          <p:cNvPr id="4" name="文本框 3"/>
          <p:cNvSpPr txBox="1"/>
          <p:nvPr userDrawn="1"/>
        </p:nvSpPr>
        <p:spPr>
          <a:xfrm>
            <a:off x="1537274" y="6369766"/>
            <a:ext cx="7178568" cy="355162"/>
          </a:xfrm>
          <a:prstGeom prst="rect">
            <a:avLst/>
          </a:prstGeom>
          <a:noFill/>
        </p:spPr>
        <p:txBody>
          <a:bodyPr wrap="none" rtlCol="0">
            <a:spAutoFit/>
          </a:bodyPr>
          <a:lstStyle/>
          <a:p>
            <a:r>
              <a:rPr lang="en-US" altLang="zh-CN" sz="1708" b="1" dirty="0">
                <a:solidFill>
                  <a:srgbClr val="000000"/>
                </a:solidFill>
                <a:latin typeface="华文中宋" panose="02010600040101010101" pitchFamily="2" charset="-122"/>
                <a:ea typeface="华文中宋" panose="02010600040101010101" pitchFamily="2" charset="-122"/>
              </a:rPr>
              <a:t>| C/C++</a:t>
            </a:r>
            <a:r>
              <a:rPr lang="zh-CN" altLang="en-US" sz="1708" b="1" dirty="0">
                <a:solidFill>
                  <a:srgbClr val="000000"/>
                </a:solidFill>
                <a:latin typeface="华文中宋" panose="02010600040101010101" pitchFamily="2" charset="-122"/>
                <a:ea typeface="华文中宋" panose="02010600040101010101" pitchFamily="2" charset="-122"/>
              </a:rPr>
              <a:t>架构师课程 </a:t>
            </a:r>
            <a:r>
              <a:rPr lang="en-US" altLang="zh-CN" sz="1708" b="1" dirty="0">
                <a:solidFill>
                  <a:srgbClr val="000000"/>
                </a:solidFill>
                <a:latin typeface="华文中宋" panose="02010600040101010101" pitchFamily="2" charset="-122"/>
                <a:ea typeface="华文中宋" panose="02010600040101010101" pitchFamily="2" charset="-122"/>
              </a:rPr>
              <a:t>| Darren</a:t>
            </a:r>
            <a:r>
              <a:rPr lang="zh-CN" altLang="en-US" sz="1708" b="1" dirty="0">
                <a:solidFill>
                  <a:srgbClr val="000000"/>
                </a:solidFill>
                <a:latin typeface="华文中宋" panose="02010600040101010101" pitchFamily="2" charset="-122"/>
                <a:ea typeface="华文中宋" panose="02010600040101010101" pitchFamily="2" charset="-122"/>
              </a:rPr>
              <a:t>老师</a:t>
            </a:r>
            <a:r>
              <a:rPr lang="en-US" altLang="zh-CN" sz="1708" b="1" dirty="0">
                <a:solidFill>
                  <a:srgbClr val="000000"/>
                </a:solidFill>
                <a:latin typeface="华文中宋" panose="02010600040101010101" pitchFamily="2" charset="-122"/>
                <a:ea typeface="华文中宋" panose="02010600040101010101" pitchFamily="2" charset="-122"/>
              </a:rPr>
              <a:t>: 326873713 |</a:t>
            </a:r>
            <a:r>
              <a:rPr lang="zh-CN" altLang="en-US" sz="1708" b="1" dirty="0">
                <a:solidFill>
                  <a:srgbClr val="000000"/>
                </a:solidFill>
                <a:latin typeface="华文中宋" panose="02010600040101010101" pitchFamily="2" charset="-122"/>
                <a:ea typeface="华文中宋" panose="02010600040101010101" pitchFamily="2" charset="-122"/>
              </a:rPr>
              <a:t>秋香</a:t>
            </a:r>
            <a:r>
              <a:rPr lang="en-US" altLang="zh-CN" sz="1708" b="1" dirty="0">
                <a:solidFill>
                  <a:srgbClr val="000000"/>
                </a:solidFill>
                <a:latin typeface="华文中宋" panose="02010600040101010101" pitchFamily="2" charset="-122"/>
                <a:ea typeface="华文中宋" panose="02010600040101010101" pitchFamily="2" charset="-122"/>
              </a:rPr>
              <a:t>: 2207032995</a:t>
            </a:r>
            <a:endParaRPr lang="zh-CN" altLang="en-US" sz="1708" b="1" u="sng" dirty="0">
              <a:solidFill>
                <a:schemeClr val="accent2">
                  <a:lumMod val="75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0519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92C84F8-6015-41F6-B7C9-6E32EB8C5074}"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23484-B154-4550-BE4F-07484FF64C54}" type="slidenum">
              <a:rPr lang="en-US" smtClean="0"/>
              <a:t>‹#›</a:t>
            </a:fld>
            <a:endParaRPr lang="en-US"/>
          </a:p>
        </p:txBody>
      </p:sp>
    </p:spTree>
    <p:extLst>
      <p:ext uri="{BB962C8B-B14F-4D97-AF65-F5344CB8AC3E}">
        <p14:creationId xmlns:p14="http://schemas.microsoft.com/office/powerpoint/2010/main" val="4076452481"/>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92C84F8-6015-41F6-B7C9-6E32EB8C5074}" type="datetimeFigureOut">
              <a:rPr lang="en-US" smtClean="0"/>
              <a:t>10/22/2019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23484-B154-4550-BE4F-07484FF64C54}" type="slidenum">
              <a:rPr lang="en-US" smtClean="0"/>
              <a:t>‹#›</a:t>
            </a:fld>
            <a:endParaRPr lang="en-US"/>
          </a:p>
        </p:txBody>
      </p:sp>
    </p:spTree>
    <p:extLst>
      <p:ext uri="{BB962C8B-B14F-4D97-AF65-F5344CB8AC3E}">
        <p14:creationId xmlns:p14="http://schemas.microsoft.com/office/powerpoint/2010/main" val="3847953817"/>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92C84F8-6015-41F6-B7C9-6E32EB8C5074}" type="datetimeFigureOut">
              <a:rPr lang="en-US" smtClean="0"/>
              <a:t>10/22/2019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23484-B154-4550-BE4F-07484FF64C54}" type="slidenum">
              <a:rPr lang="en-US" smtClean="0"/>
              <a:t>‹#›</a:t>
            </a:fld>
            <a:endParaRPr lang="en-US"/>
          </a:p>
        </p:txBody>
      </p:sp>
    </p:spTree>
    <p:extLst>
      <p:ext uri="{BB962C8B-B14F-4D97-AF65-F5344CB8AC3E}">
        <p14:creationId xmlns:p14="http://schemas.microsoft.com/office/powerpoint/2010/main" val="987334406"/>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2329" y="2505075"/>
            <a:ext cx="4190702"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14913" y="2505075"/>
            <a:ext cx="4211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92C84F8-6015-41F6-B7C9-6E32EB8C5074}" type="datetimeFigureOut">
              <a:rPr lang="en-US" smtClean="0"/>
              <a:t>10/22/2019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623484-B154-4550-BE4F-07484FF64C54}" type="slidenum">
              <a:rPr lang="en-US" smtClean="0"/>
              <a:t>‹#›</a:t>
            </a:fld>
            <a:endParaRPr lang="en-US"/>
          </a:p>
        </p:txBody>
      </p:sp>
    </p:spTree>
    <p:extLst>
      <p:ext uri="{BB962C8B-B14F-4D97-AF65-F5344CB8AC3E}">
        <p14:creationId xmlns:p14="http://schemas.microsoft.com/office/powerpoint/2010/main" val="4095892121"/>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92C84F8-6015-41F6-B7C9-6E32EB8C5074}" type="datetimeFigureOut">
              <a:rPr lang="en-US" smtClean="0"/>
              <a:t>10/22/2019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623484-B154-4550-BE4F-07484FF64C54}" type="slidenum">
              <a:rPr lang="en-US" smtClean="0"/>
              <a:t>‹#›</a:t>
            </a:fld>
            <a:endParaRPr lang="en-US"/>
          </a:p>
        </p:txBody>
      </p:sp>
      <p:sp>
        <p:nvSpPr>
          <p:cNvPr id="6" name="矩形 5">
            <a:extLst>
              <a:ext uri="{FF2B5EF4-FFF2-40B4-BE49-F238E27FC236}">
                <a16:creationId xmlns:a16="http://schemas.microsoft.com/office/drawing/2014/main" id="{7764E602-0F4D-4581-9E0D-EA84D86DD285}"/>
              </a:ext>
            </a:extLst>
          </p:cNvPr>
          <p:cNvSpPr/>
          <p:nvPr userDrawn="1"/>
        </p:nvSpPr>
        <p:spPr>
          <a:xfrm>
            <a:off x="371508" y="365128"/>
            <a:ext cx="309531" cy="5714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2"/>
          </a:p>
        </p:txBody>
      </p:sp>
    </p:spTree>
    <p:extLst>
      <p:ext uri="{BB962C8B-B14F-4D97-AF65-F5344CB8AC3E}">
        <p14:creationId xmlns:p14="http://schemas.microsoft.com/office/powerpoint/2010/main" val="179768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2C84F8-6015-41F6-B7C9-6E32EB8C5074}" type="datetimeFigureOut">
              <a:rPr lang="en-US" smtClean="0"/>
              <a:t>10/22/2019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623484-B154-4550-BE4F-07484FF64C54}" type="slidenum">
              <a:rPr lang="en-US" smtClean="0"/>
              <a:t>‹#›</a:t>
            </a:fld>
            <a:endParaRPr lang="en-US"/>
          </a:p>
        </p:txBody>
      </p:sp>
    </p:spTree>
    <p:extLst>
      <p:ext uri="{BB962C8B-B14F-4D97-AF65-F5344CB8AC3E}">
        <p14:creationId xmlns:p14="http://schemas.microsoft.com/office/powerpoint/2010/main" val="2438834708"/>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92C84F8-6015-41F6-B7C9-6E32EB8C5074}" type="datetimeFigureOut">
              <a:rPr lang="en-US" smtClean="0"/>
              <a:t>10/22/2019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23484-B154-4550-BE4F-07484FF64C54}" type="slidenum">
              <a:rPr lang="en-US" smtClean="0"/>
              <a:t>‹#›</a:t>
            </a:fld>
            <a:endParaRPr lang="en-US"/>
          </a:p>
        </p:txBody>
      </p:sp>
    </p:spTree>
    <p:extLst>
      <p:ext uri="{BB962C8B-B14F-4D97-AF65-F5344CB8AC3E}">
        <p14:creationId xmlns:p14="http://schemas.microsoft.com/office/powerpoint/2010/main" val="4123247802"/>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92C84F8-6015-41F6-B7C9-6E32EB8C5074}" type="datetimeFigureOut">
              <a:rPr lang="en-US" smtClean="0"/>
              <a:t>10/22/2019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23484-B154-4550-BE4F-07484FF64C54}" type="slidenum">
              <a:rPr lang="en-US" smtClean="0"/>
              <a:t>‹#›</a:t>
            </a:fld>
            <a:endParaRPr lang="en-US"/>
          </a:p>
        </p:txBody>
      </p:sp>
    </p:spTree>
    <p:extLst>
      <p:ext uri="{BB962C8B-B14F-4D97-AF65-F5344CB8AC3E}">
        <p14:creationId xmlns:p14="http://schemas.microsoft.com/office/powerpoint/2010/main" val="3503703568"/>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2C84F8-6015-41F6-B7C9-6E32EB8C5074}" type="datetimeFigureOut">
              <a:rPr lang="en-US" smtClean="0"/>
              <a:t>10/22/2019</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23484-B154-4550-BE4F-07484FF64C54}" type="slidenum">
              <a:rPr lang="en-US" smtClean="0"/>
              <a:t>‹#›</a:t>
            </a:fld>
            <a:endParaRPr lang="en-US"/>
          </a:p>
        </p:txBody>
      </p:sp>
    </p:spTree>
    <p:extLst>
      <p:ext uri="{BB962C8B-B14F-4D97-AF65-F5344CB8AC3E}">
        <p14:creationId xmlns:p14="http://schemas.microsoft.com/office/powerpoint/2010/main" val="318573551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14.xml"/><Relationship Id="rId7" Type="http://schemas.openxmlformats.org/officeDocument/2006/relationships/image" Target="../media/image4.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8CD0720-1EB2-484D-A4C5-EC7C8FE25094}"/>
              </a:ext>
            </a:extLst>
          </p:cNvPr>
          <p:cNvPicPr>
            <a:picLocks noChangeAspect="1"/>
          </p:cNvPicPr>
          <p:nvPr/>
        </p:nvPicPr>
        <p:blipFill>
          <a:blip r:embed="rId5"/>
          <a:stretch>
            <a:fillRect/>
          </a:stretch>
        </p:blipFill>
        <p:spPr>
          <a:xfrm>
            <a:off x="-831526" y="175205"/>
            <a:ext cx="11569052" cy="6682795"/>
          </a:xfrm>
          <a:prstGeom prst="rect">
            <a:avLst/>
          </a:prstGeom>
        </p:spPr>
      </p:pic>
      <p:pic>
        <p:nvPicPr>
          <p:cNvPr id="7" name="背景音乐01 (1)">
            <a:hlinkClick r:id="" action="ppaction://media"/>
            <a:extLst>
              <a:ext uri="{FF2B5EF4-FFF2-40B4-BE49-F238E27FC236}">
                <a16:creationId xmlns:a16="http://schemas.microsoft.com/office/drawing/2014/main" id="{A05F0847-57F1-44F0-936E-CF93D6BE74C1}"/>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6"/>
          <a:stretch>
            <a:fillRect/>
          </a:stretch>
        </p:blipFill>
        <p:spPr>
          <a:xfrm>
            <a:off x="-1358761" y="-911805"/>
            <a:ext cx="578453" cy="578453"/>
          </a:xfrm>
          <a:prstGeom prst="rect">
            <a:avLst/>
          </a:prstGeom>
        </p:spPr>
      </p:pic>
      <p:sp>
        <p:nvSpPr>
          <p:cNvPr id="76" name="文本">
            <a:extLst>
              <a:ext uri="{FF2B5EF4-FFF2-40B4-BE49-F238E27FC236}">
                <a16:creationId xmlns:a16="http://schemas.microsoft.com/office/drawing/2014/main" id="{18686819-7B3F-4DDA-A87C-765D1FD5FCF4}"/>
              </a:ext>
            </a:extLst>
          </p:cNvPr>
          <p:cNvSpPr/>
          <p:nvPr/>
        </p:nvSpPr>
        <p:spPr>
          <a:xfrm>
            <a:off x="633195" y="2715794"/>
            <a:ext cx="7465146" cy="559512"/>
          </a:xfrm>
          <a:prstGeom prst="rect">
            <a:avLst/>
          </a:prstGeom>
        </p:spPr>
        <p:txBody>
          <a:bodyPr wrap="square">
            <a:spAutoFit/>
          </a:bodyPr>
          <a:lstStyle/>
          <a:p>
            <a:r>
              <a:rPr lang="en-US" altLang="zh-CN" sz="3036" b="1" dirty="0">
                <a:latin typeface="思源黑体 CN Heavy" panose="020B0A00000000000000" pitchFamily="34" charset="-122"/>
                <a:ea typeface="思源黑体 CN Heavy" panose="020B0A00000000000000" pitchFamily="34" charset="-122"/>
                <a:cs typeface="Segoe UI Light" panose="020B0502040204020203" pitchFamily="34" charset="0"/>
              </a:rPr>
              <a:t>《C/C++Linux</a:t>
            </a:r>
            <a:r>
              <a:rPr lang="zh-CN" altLang="en-US" sz="3036" b="1" dirty="0">
                <a:latin typeface="思源黑体 CN Heavy" panose="020B0A00000000000000" pitchFamily="34" charset="-122"/>
                <a:ea typeface="思源黑体 CN Heavy" panose="020B0A00000000000000" pitchFamily="34" charset="-122"/>
                <a:cs typeface="Segoe UI Light" panose="020B0502040204020203" pitchFamily="34" charset="0"/>
              </a:rPr>
              <a:t>服务器开发</a:t>
            </a:r>
            <a:r>
              <a:rPr lang="en-US" altLang="zh-CN" sz="3036" b="1" dirty="0">
                <a:latin typeface="思源黑体 CN Heavy" panose="020B0A00000000000000" pitchFamily="34" charset="-122"/>
                <a:ea typeface="思源黑体 CN Heavy" panose="020B0A00000000000000" pitchFamily="34" charset="-122"/>
                <a:cs typeface="Segoe UI Light" panose="020B0502040204020203" pitchFamily="34" charset="0"/>
              </a:rPr>
              <a:t>/</a:t>
            </a:r>
            <a:r>
              <a:rPr lang="zh-CN" altLang="en-US" sz="3036" b="1" dirty="0">
                <a:latin typeface="思源黑体 CN Heavy" panose="020B0A00000000000000" pitchFamily="34" charset="-122"/>
                <a:ea typeface="思源黑体 CN Heavy" panose="020B0A00000000000000" pitchFamily="34" charset="-122"/>
                <a:cs typeface="Segoe UI Light" panose="020B0502040204020203" pitchFamily="34" charset="0"/>
              </a:rPr>
              <a:t>后台架构师</a:t>
            </a:r>
            <a:r>
              <a:rPr lang="en-US" altLang="zh-CN" sz="3036" b="1" dirty="0">
                <a:latin typeface="思源黑体 CN Heavy" panose="020B0A00000000000000" pitchFamily="34" charset="-122"/>
                <a:ea typeface="思源黑体 CN Heavy" panose="020B0A00000000000000" pitchFamily="34" charset="-122"/>
                <a:cs typeface="Segoe UI Light" panose="020B0502040204020203" pitchFamily="34" charset="0"/>
              </a:rPr>
              <a:t>》</a:t>
            </a:r>
          </a:p>
        </p:txBody>
      </p:sp>
      <p:grpSp>
        <p:nvGrpSpPr>
          <p:cNvPr id="78" name="组合 77">
            <a:extLst>
              <a:ext uri="{FF2B5EF4-FFF2-40B4-BE49-F238E27FC236}">
                <a16:creationId xmlns:a16="http://schemas.microsoft.com/office/drawing/2014/main" id="{84235BA1-3B38-4D39-B432-884E6BD5803D}"/>
              </a:ext>
            </a:extLst>
          </p:cNvPr>
          <p:cNvGrpSpPr/>
          <p:nvPr/>
        </p:nvGrpSpPr>
        <p:grpSpPr>
          <a:xfrm>
            <a:off x="2154740" y="4085541"/>
            <a:ext cx="2914669" cy="384520"/>
            <a:chOff x="3861792" y="4946388"/>
            <a:chExt cx="2369742" cy="405225"/>
          </a:xfrm>
        </p:grpSpPr>
        <p:sp>
          <p:nvSpPr>
            <p:cNvPr id="79" name="矩形: 圆角 78">
              <a:extLst>
                <a:ext uri="{FF2B5EF4-FFF2-40B4-BE49-F238E27FC236}">
                  <a16:creationId xmlns:a16="http://schemas.microsoft.com/office/drawing/2014/main" id="{ECBA2B4A-1402-458E-B2FE-17C3FC84A09B}"/>
                </a:ext>
              </a:extLst>
            </p:cNvPr>
            <p:cNvSpPr/>
            <p:nvPr/>
          </p:nvSpPr>
          <p:spPr>
            <a:xfrm>
              <a:off x="3991475" y="4946388"/>
              <a:ext cx="2110377" cy="40522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708" dirty="0">
                <a:latin typeface="思源黑体 CN Light" panose="020B0300000000000000" pitchFamily="34" charset="-122"/>
                <a:ea typeface="思源黑体 CN Light" panose="020B0300000000000000" pitchFamily="34" charset="-122"/>
              </a:endParaRPr>
            </a:p>
          </p:txBody>
        </p:sp>
        <p:sp>
          <p:nvSpPr>
            <p:cNvPr id="80" name="文本">
              <a:extLst>
                <a:ext uri="{FF2B5EF4-FFF2-40B4-BE49-F238E27FC236}">
                  <a16:creationId xmlns:a16="http://schemas.microsoft.com/office/drawing/2014/main" id="{A3BE8065-DB33-4CEE-824D-9A881A239ACF}"/>
                </a:ext>
              </a:extLst>
            </p:cNvPr>
            <p:cNvSpPr/>
            <p:nvPr/>
          </p:nvSpPr>
          <p:spPr>
            <a:xfrm>
              <a:off x="3861792" y="4964334"/>
              <a:ext cx="2369742" cy="374286"/>
            </a:xfrm>
            <a:prstGeom prst="rect">
              <a:avLst/>
            </a:prstGeom>
          </p:spPr>
          <p:txBody>
            <a:bodyPr wrap="square">
              <a:spAutoFit/>
            </a:bodyPr>
            <a:lstStyle/>
            <a:p>
              <a:r>
                <a:rPr lang="zh-CN" altLang="en-US" sz="1708" dirty="0">
                  <a:solidFill>
                    <a:srgbClr val="FFFFFF"/>
                  </a:solidFill>
                  <a:latin typeface="思源黑体 CN Light" panose="020B0300000000000000" pitchFamily="34" charset="-122"/>
                  <a:ea typeface="思源黑体 CN Light" panose="020B0300000000000000" pitchFamily="34" charset="-122"/>
                  <a:cs typeface="Segoe UI Light" panose="020B0502040204020203" pitchFamily="34" charset="0"/>
                </a:rPr>
                <a:t>   讲师</a:t>
              </a:r>
              <a:r>
                <a:rPr lang="en-US" altLang="zh-CN" sz="1708" dirty="0">
                  <a:solidFill>
                    <a:srgbClr val="FFFFFF"/>
                  </a:solidFill>
                  <a:latin typeface="思源黑体 CN Light" panose="020B0300000000000000" pitchFamily="34" charset="-122"/>
                  <a:ea typeface="思源黑体 CN Light" panose="020B0300000000000000" pitchFamily="34" charset="-122"/>
                  <a:cs typeface="Segoe UI Light" panose="020B0502040204020203" pitchFamily="34" charset="0"/>
                </a:rPr>
                <a:t>:</a:t>
              </a:r>
              <a:r>
                <a:rPr lang="en-US" altLang="zh-CN" sz="1708" dirty="0" err="1">
                  <a:solidFill>
                    <a:srgbClr val="FFFFFF"/>
                  </a:solidFill>
                  <a:latin typeface="思源黑体 CN Light" panose="020B0300000000000000" pitchFamily="34" charset="-122"/>
                  <a:ea typeface="思源黑体 CN Light" panose="020B0300000000000000" pitchFamily="34" charset="-122"/>
                  <a:cs typeface="Segoe UI Light" panose="020B0502040204020203" pitchFamily="34" charset="0"/>
                </a:rPr>
                <a:t>darren</a:t>
              </a:r>
              <a:r>
                <a:rPr lang="en-US" altLang="zh-CN" sz="1708" dirty="0">
                  <a:solidFill>
                    <a:srgbClr val="FFFFFF"/>
                  </a:solidFill>
                  <a:latin typeface="思源黑体 CN Light" panose="020B0300000000000000" pitchFamily="34" charset="-122"/>
                  <a:ea typeface="思源黑体 CN Light" panose="020B0300000000000000" pitchFamily="34" charset="-122"/>
                  <a:cs typeface="Segoe UI Light" panose="020B0502040204020203" pitchFamily="34" charset="0"/>
                </a:rPr>
                <a:t>/326873713</a:t>
              </a:r>
              <a:endParaRPr lang="en-US" sz="1708" dirty="0">
                <a:solidFill>
                  <a:srgbClr val="FFFFFF"/>
                </a:solidFill>
                <a:latin typeface="思源黑体 CN Light" panose="020B0300000000000000" pitchFamily="34" charset="-122"/>
                <a:ea typeface="思源黑体 CN Light" panose="020B0300000000000000" pitchFamily="34" charset="-122"/>
                <a:cs typeface="Segoe UI Light" panose="020B0502040204020203" pitchFamily="34" charset="0"/>
              </a:endParaRPr>
            </a:p>
          </p:txBody>
        </p:sp>
      </p:grpSp>
      <p:grpSp>
        <p:nvGrpSpPr>
          <p:cNvPr id="81" name="组合 80">
            <a:extLst>
              <a:ext uri="{FF2B5EF4-FFF2-40B4-BE49-F238E27FC236}">
                <a16:creationId xmlns:a16="http://schemas.microsoft.com/office/drawing/2014/main" id="{0F896ECC-4E66-4FC6-8B93-C9D01C053735}"/>
              </a:ext>
            </a:extLst>
          </p:cNvPr>
          <p:cNvGrpSpPr/>
          <p:nvPr/>
        </p:nvGrpSpPr>
        <p:grpSpPr>
          <a:xfrm>
            <a:off x="4905990" y="4085541"/>
            <a:ext cx="2986262" cy="384520"/>
            <a:chOff x="5971205" y="4946388"/>
            <a:chExt cx="2369742" cy="405225"/>
          </a:xfrm>
        </p:grpSpPr>
        <p:sp>
          <p:nvSpPr>
            <p:cNvPr id="82" name="矩形: 圆角 81">
              <a:extLst>
                <a:ext uri="{FF2B5EF4-FFF2-40B4-BE49-F238E27FC236}">
                  <a16:creationId xmlns:a16="http://schemas.microsoft.com/office/drawing/2014/main" id="{98C14A2F-95BA-421B-8E4E-6A2D7C42F0C1}"/>
                </a:ext>
              </a:extLst>
            </p:cNvPr>
            <p:cNvSpPr/>
            <p:nvPr/>
          </p:nvSpPr>
          <p:spPr>
            <a:xfrm>
              <a:off x="6100888" y="4946388"/>
              <a:ext cx="2110377" cy="40522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8" dirty="0">
                <a:latin typeface="思源黑体 CN Light" panose="020B0300000000000000" pitchFamily="34" charset="-122"/>
                <a:ea typeface="思源黑体 CN Light" panose="020B0300000000000000" pitchFamily="34" charset="-122"/>
              </a:endParaRPr>
            </a:p>
          </p:txBody>
        </p:sp>
        <p:sp>
          <p:nvSpPr>
            <p:cNvPr id="83" name="文本">
              <a:extLst>
                <a:ext uri="{FF2B5EF4-FFF2-40B4-BE49-F238E27FC236}">
                  <a16:creationId xmlns:a16="http://schemas.microsoft.com/office/drawing/2014/main" id="{14E9A70E-A5DB-4427-918F-B5268BDD7D9A}"/>
                </a:ext>
              </a:extLst>
            </p:cNvPr>
            <p:cNvSpPr/>
            <p:nvPr/>
          </p:nvSpPr>
          <p:spPr>
            <a:xfrm>
              <a:off x="5971205" y="4964334"/>
              <a:ext cx="2369742" cy="374286"/>
            </a:xfrm>
            <a:prstGeom prst="rect">
              <a:avLst/>
            </a:prstGeom>
          </p:spPr>
          <p:txBody>
            <a:bodyPr wrap="square">
              <a:spAutoFit/>
            </a:bodyPr>
            <a:lstStyle/>
            <a:p>
              <a:r>
                <a:rPr lang="zh-CN" altLang="en-US" sz="1708" dirty="0">
                  <a:solidFill>
                    <a:srgbClr val="FFFFFF"/>
                  </a:solidFill>
                  <a:latin typeface="思源黑体 CN Light" panose="020B0300000000000000" pitchFamily="34" charset="-122"/>
                  <a:ea typeface="思源黑体 CN Light" panose="020B0300000000000000" pitchFamily="34" charset="-122"/>
                  <a:cs typeface="Segoe UI Light" panose="020B0502040204020203" pitchFamily="34" charset="0"/>
                </a:rPr>
                <a:t>   助教</a:t>
              </a:r>
              <a:r>
                <a:rPr lang="en-US" altLang="zh-CN" sz="1708" dirty="0">
                  <a:solidFill>
                    <a:srgbClr val="FFFFFF"/>
                  </a:solidFill>
                  <a:latin typeface="思源黑体 CN Light" panose="020B0300000000000000" pitchFamily="34" charset="-122"/>
                  <a:ea typeface="思源黑体 CN Light" panose="020B0300000000000000" pitchFamily="34" charset="-122"/>
                  <a:cs typeface="Segoe UI Light" panose="020B0502040204020203" pitchFamily="34" charset="0"/>
                </a:rPr>
                <a:t>: </a:t>
              </a:r>
              <a:r>
                <a:rPr lang="zh-CN" altLang="en-US" sz="1708" dirty="0">
                  <a:solidFill>
                    <a:srgbClr val="FFFFFF"/>
                  </a:solidFill>
                  <a:latin typeface="思源黑体 CN Light" panose="020B0300000000000000" pitchFamily="34" charset="-122"/>
                  <a:ea typeface="思源黑体 CN Light" panose="020B0300000000000000" pitchFamily="34" charset="-122"/>
                  <a:cs typeface="Segoe UI Light" panose="020B0502040204020203" pitchFamily="34" charset="0"/>
                </a:rPr>
                <a:t>秋香</a:t>
              </a:r>
              <a:r>
                <a:rPr lang="en-US" altLang="zh-CN" sz="1708" dirty="0">
                  <a:solidFill>
                    <a:srgbClr val="FFFFFF"/>
                  </a:solidFill>
                  <a:latin typeface="思源黑体 CN Light" panose="020B0300000000000000" pitchFamily="34" charset="-122"/>
                  <a:ea typeface="思源黑体 CN Light" panose="020B0300000000000000" pitchFamily="34" charset="-122"/>
                  <a:cs typeface="Segoe UI Light" panose="020B0502040204020203" pitchFamily="34" charset="0"/>
                </a:rPr>
                <a:t>/2207032995</a:t>
              </a:r>
              <a:endParaRPr lang="en-US" sz="1708" dirty="0">
                <a:solidFill>
                  <a:srgbClr val="FFFFFF"/>
                </a:solidFill>
                <a:latin typeface="思源黑体 CN Light" panose="020B0300000000000000" pitchFamily="34" charset="-122"/>
                <a:ea typeface="思源黑体 CN Light" panose="020B0300000000000000" pitchFamily="34" charset="-122"/>
                <a:cs typeface="Segoe UI Light" panose="020B0502040204020203" pitchFamily="34" charset="0"/>
              </a:endParaRPr>
            </a:p>
          </p:txBody>
        </p:sp>
      </p:grpSp>
      <p:pic>
        <p:nvPicPr>
          <p:cNvPr id="1026" name="Picture 2" descr="C/C++Linux服务器开发/高级架构师【零声学院】"/>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328" y="-88488"/>
            <a:ext cx="11569052" cy="347071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45620" y="4470055"/>
            <a:ext cx="1295056" cy="1295056"/>
          </a:xfrm>
          <a:prstGeom prst="rect">
            <a:avLst/>
          </a:prstGeom>
        </p:spPr>
      </p:pic>
      <p:pic>
        <p:nvPicPr>
          <p:cNvPr id="5" name="图片 4">
            <a:extLst>
              <a:ext uri="{FF2B5EF4-FFF2-40B4-BE49-F238E27FC236}">
                <a16:creationId xmlns:a16="http://schemas.microsoft.com/office/drawing/2014/main" id="{7842C85D-B19C-4EA7-8B3A-B22273E3A6E4}"/>
              </a:ext>
            </a:extLst>
          </p:cNvPr>
          <p:cNvPicPr>
            <a:picLocks noChangeAspect="1"/>
          </p:cNvPicPr>
          <p:nvPr/>
        </p:nvPicPr>
        <p:blipFill>
          <a:blip r:embed="rId9"/>
          <a:stretch>
            <a:fillRect/>
          </a:stretch>
        </p:blipFill>
        <p:spPr>
          <a:xfrm>
            <a:off x="3074168" y="4520349"/>
            <a:ext cx="1295056" cy="1244762"/>
          </a:xfrm>
          <a:prstGeom prst="rect">
            <a:avLst/>
          </a:prstGeom>
        </p:spPr>
      </p:pic>
      <p:sp>
        <p:nvSpPr>
          <p:cNvPr id="3" name="矩形 2">
            <a:extLst>
              <a:ext uri="{FF2B5EF4-FFF2-40B4-BE49-F238E27FC236}">
                <a16:creationId xmlns:a16="http://schemas.microsoft.com/office/drawing/2014/main" id="{3B288ECA-C355-4D92-BCB7-30FF629AE66F}"/>
              </a:ext>
            </a:extLst>
          </p:cNvPr>
          <p:cNvSpPr/>
          <p:nvPr/>
        </p:nvSpPr>
        <p:spPr>
          <a:xfrm>
            <a:off x="5645620" y="5777434"/>
            <a:ext cx="1338828" cy="369332"/>
          </a:xfrm>
          <a:prstGeom prst="rect">
            <a:avLst/>
          </a:prstGeom>
        </p:spPr>
        <p:txBody>
          <a:bodyPr wrap="none">
            <a:spAutoFit/>
          </a:bodyPr>
          <a:lstStyle/>
          <a:p>
            <a:r>
              <a:rPr lang="zh-CN" altLang="en-US" dirty="0">
                <a:solidFill>
                  <a:srgbClr val="FF0000"/>
                </a:solidFill>
                <a:latin typeface="思源黑体 CN Light" panose="020B0300000000000000" pitchFamily="34" charset="-122"/>
                <a:ea typeface="思源黑体 CN Light" panose="020B0300000000000000" pitchFamily="34" charset="-122"/>
                <a:cs typeface="Segoe UI Light" panose="020B0502040204020203" pitchFamily="34" charset="0"/>
              </a:rPr>
              <a:t>扫码加微信</a:t>
            </a:r>
            <a:endParaRPr lang="zh-CN" altLang="en-US" dirty="0">
              <a:solidFill>
                <a:srgbClr val="FF0000"/>
              </a:solidFill>
            </a:endParaRPr>
          </a:p>
        </p:txBody>
      </p:sp>
      <p:sp>
        <p:nvSpPr>
          <p:cNvPr id="15" name="矩形 14">
            <a:extLst>
              <a:ext uri="{FF2B5EF4-FFF2-40B4-BE49-F238E27FC236}">
                <a16:creationId xmlns:a16="http://schemas.microsoft.com/office/drawing/2014/main" id="{BFEC2E1E-8995-49E6-81A7-D2B68E736FF3}"/>
              </a:ext>
            </a:extLst>
          </p:cNvPr>
          <p:cNvSpPr/>
          <p:nvPr/>
        </p:nvSpPr>
        <p:spPr>
          <a:xfrm>
            <a:off x="3052282" y="5815399"/>
            <a:ext cx="1252266" cy="369332"/>
          </a:xfrm>
          <a:prstGeom prst="rect">
            <a:avLst/>
          </a:prstGeom>
        </p:spPr>
        <p:txBody>
          <a:bodyPr wrap="none">
            <a:spAutoFit/>
          </a:bodyPr>
          <a:lstStyle/>
          <a:p>
            <a:r>
              <a:rPr lang="zh-CN" altLang="en-US" dirty="0">
                <a:solidFill>
                  <a:srgbClr val="FF0000"/>
                </a:solidFill>
                <a:latin typeface="思源黑体 CN Light" panose="020B0300000000000000" pitchFamily="34" charset="-122"/>
                <a:ea typeface="思源黑体 CN Light" panose="020B0300000000000000" pitchFamily="34" charset="-122"/>
                <a:cs typeface="Segoe UI Light" panose="020B0502040204020203" pitchFamily="34" charset="0"/>
              </a:rPr>
              <a:t>扫码加</a:t>
            </a:r>
            <a:r>
              <a:rPr lang="en-US" altLang="zh-CN" dirty="0">
                <a:solidFill>
                  <a:srgbClr val="FF0000"/>
                </a:solidFill>
                <a:latin typeface="思源黑体 CN Light" panose="020B0300000000000000" pitchFamily="34" charset="-122"/>
                <a:ea typeface="思源黑体 CN Light" panose="020B0300000000000000" pitchFamily="34" charset="-122"/>
                <a:cs typeface="Segoe UI Light" panose="020B0502040204020203" pitchFamily="34" charset="0"/>
              </a:rPr>
              <a:t>QQ</a:t>
            </a:r>
            <a:endParaRPr lang="zh-CN" altLang="en-US" dirty="0">
              <a:solidFill>
                <a:srgbClr val="FF0000"/>
              </a:solidFill>
            </a:endParaRPr>
          </a:p>
        </p:txBody>
      </p:sp>
    </p:spTree>
    <p:extLst>
      <p:ext uri="{BB962C8B-B14F-4D97-AF65-F5344CB8AC3E}">
        <p14:creationId xmlns:p14="http://schemas.microsoft.com/office/powerpoint/2010/main" val="31533734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wipe(left)">
                                      <p:cBhvr>
                                        <p:cTn id="14" dur="500"/>
                                        <p:tgtEl>
                                          <p:spTgt spid="76"/>
                                        </p:tgtEl>
                                      </p:cBhvr>
                                    </p:animEffect>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additive="base">
                                        <p:cTn id="18" dur="500" fill="hold"/>
                                        <p:tgtEl>
                                          <p:spTgt spid="78"/>
                                        </p:tgtEl>
                                        <p:attrNameLst>
                                          <p:attrName>ppt_x</p:attrName>
                                        </p:attrNameLst>
                                      </p:cBhvr>
                                      <p:tavLst>
                                        <p:tav tm="0">
                                          <p:val>
                                            <p:strVal val="#ppt_x"/>
                                          </p:val>
                                        </p:tav>
                                        <p:tav tm="100000">
                                          <p:val>
                                            <p:strVal val="#ppt_x"/>
                                          </p:val>
                                        </p:tav>
                                      </p:tavLst>
                                    </p:anim>
                                    <p:anim calcmode="lin" valueType="num">
                                      <p:cBhvr additive="base">
                                        <p:cTn id="19" dur="500" fill="hold"/>
                                        <p:tgtEl>
                                          <p:spTgt spid="78"/>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ppt_x"/>
                                          </p:val>
                                        </p:tav>
                                        <p:tav tm="100000">
                                          <p:val>
                                            <p:strVal val="#ppt_x"/>
                                          </p:val>
                                        </p:tav>
                                      </p:tavLst>
                                    </p:anim>
                                    <p:anim calcmode="lin" valueType="num">
                                      <p:cBhvr additive="base">
                                        <p:cTn id="2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hold" display="0">
                  <p:stCondLst>
                    <p:cond delay="indefinite"/>
                  </p:stCondLst>
                  <p:endCondLst>
                    <p:cond evt="onStopAudio" delay="0">
                      <p:tgtEl>
                        <p:sldTgt/>
                      </p:tgtEl>
                    </p:cond>
                  </p:endCondLst>
                </p:cTn>
                <p:tgtEl>
                  <p:spTgt spid="7"/>
                </p:tgtEl>
              </p:cMediaNode>
            </p:audio>
          </p:childTnLst>
        </p:cTn>
      </p:par>
    </p:tnLst>
    <p:bldLst>
      <p:bldP spid="7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en-US" altLang="zh-CN" sz="3200" dirty="0"/>
              <a:t>python dictionary</a:t>
            </a:r>
            <a:r>
              <a:rPr lang="zh-CN" altLang="en-US" sz="3200" dirty="0"/>
              <a:t>语法</a:t>
            </a:r>
          </a:p>
        </p:txBody>
      </p:sp>
      <p:sp>
        <p:nvSpPr>
          <p:cNvPr id="13" name="内容占位符 3">
            <a:extLst>
              <a:ext uri="{FF2B5EF4-FFF2-40B4-BE49-F238E27FC236}">
                <a16:creationId xmlns:a16="http://schemas.microsoft.com/office/drawing/2014/main" id="{AD3AE362-FC8E-4407-A645-54D1392A2492}"/>
              </a:ext>
            </a:extLst>
          </p:cNvPr>
          <p:cNvSpPr txBox="1">
            <a:spLocks/>
          </p:cNvSpPr>
          <p:nvPr/>
        </p:nvSpPr>
        <p:spPr>
          <a:xfrm>
            <a:off x="829559" y="1311911"/>
            <a:ext cx="7484882" cy="273581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chemeClr val="accent1"/>
              </a:buClr>
              <a:buFont typeface="Wingdings" panose="05000000000000000000" charset="0"/>
              <a:buChar char=""/>
              <a:defRPr sz="3200" kern="1200" spc="0">
                <a:solidFill>
                  <a:schemeClr val="tx1"/>
                </a:solidFill>
                <a:latin typeface="+mn-lt"/>
                <a:ea typeface="+mn-ea"/>
                <a:cs typeface="+mn-cs"/>
              </a:defRPr>
            </a:lvl1pPr>
            <a:lvl2pPr marL="742950" indent="-285750" algn="l" defTabSz="457200" rtl="0" eaLnBrk="1" latinLnBrk="0" hangingPunct="1">
              <a:spcBef>
                <a:spcPct val="20000"/>
              </a:spcBef>
              <a:buFont typeface="Wingdings" panose="05000000000000000000" charset="0"/>
              <a:buChar char=""/>
              <a:defRPr sz="2800" kern="1200" spc="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Wingdings" panose="05000000000000000000" charset="0"/>
              <a:buChar char=""/>
              <a:defRPr sz="2400" kern="1200" spc="0">
                <a:solidFill>
                  <a:schemeClr val="tx1"/>
                </a:solidFill>
                <a:latin typeface="+mn-lt"/>
                <a:ea typeface="+mn-ea"/>
                <a:cs typeface="+mn-cs"/>
              </a:defRPr>
            </a:lvl3pPr>
            <a:lvl4pPr marL="1600200" indent="-228600" algn="l" defTabSz="457200" rtl="0" eaLnBrk="1" latinLnBrk="0" hangingPunct="1">
              <a:spcBef>
                <a:spcPct val="20000"/>
              </a:spcBef>
              <a:buFont typeface="Wingdings" panose="05000000000000000000" charset="0"/>
              <a:buChar char=""/>
              <a:defRPr sz="2000" kern="1200" spc="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panose="05000000000000000000" charset="0"/>
              <a:buChar char=""/>
              <a:defRPr sz="2000" kern="1200" spc="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ct val="20000"/>
              </a:spcBef>
              <a:spcAft>
                <a:spcPts val="0"/>
              </a:spcAft>
              <a:buClr>
                <a:srgbClr val="F39A1E"/>
              </a:buClr>
              <a:buSzTx/>
              <a:buFont typeface="Wingdings" panose="05000000000000000000" pitchFamily="2" charset="2"/>
              <a:buChar char="n"/>
              <a:tabLst/>
              <a:defRPr/>
            </a:pPr>
            <a:r>
              <a:rPr kumimoji="0" lang="en-US" altLang="zh-CN"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Python </a:t>
            </a:r>
            <a:r>
              <a:rPr kumimoji="0" lang="zh-CN" altLang="en-US"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字典</a:t>
            </a:r>
            <a:r>
              <a:rPr kumimoji="0" lang="en-US" altLang="zh-CN"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(dictionary) items()</a:t>
            </a:r>
            <a:r>
              <a:rPr kumimoji="0" lang="zh-CN" altLang="en-US"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方法</a:t>
            </a:r>
            <a:endParaRPr kumimoji="0" lang="en-US" altLang="zh-CN"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ct val="20000"/>
              </a:spcBef>
              <a:spcAft>
                <a:spcPts val="0"/>
              </a:spcAft>
              <a:buClr>
                <a:srgbClr val="F39A1E"/>
              </a:buClr>
              <a:buSzTx/>
              <a:buFont typeface="Wingdings" panose="05000000000000000000" charset="0"/>
              <a:buNone/>
              <a:tabLst/>
              <a:defRPr/>
            </a:pPr>
            <a:r>
              <a:rPr kumimoji="0" lang="en-US" altLang="zh-CN"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zh-CN" altLang="en-US"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返回可遍历的</a:t>
            </a:r>
            <a:r>
              <a:rPr kumimoji="0" lang="en-US" altLang="zh-CN"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键</a:t>
            </a:r>
            <a:r>
              <a:rPr kumimoji="0" lang="en-US" altLang="zh-CN"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zh-CN" altLang="en-US"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值</a:t>
            </a:r>
            <a:r>
              <a:rPr kumimoji="0" lang="en-US" altLang="zh-CN"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r>
              <a:rPr kumimoji="0" lang="zh-CN" altLang="en-US"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元组数组。</a:t>
            </a:r>
            <a:endParaRPr kumimoji="0" lang="en-US" altLang="zh-CN"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ct val="20000"/>
              </a:spcBef>
              <a:spcAft>
                <a:spcPts val="0"/>
              </a:spcAft>
              <a:buClr>
                <a:srgbClr val="F39A1E"/>
              </a:buClr>
              <a:buSzTx/>
              <a:buFont typeface="Wingdings" panose="05000000000000000000" charset="0"/>
              <a:buNone/>
              <a:tabLst/>
              <a:defRPr/>
            </a:pP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200" cap="none" spc="0" normalizeH="0" baseline="0" noProof="0" dirty="0" err="1">
                <a:ln>
                  <a:noFill/>
                </a:ln>
                <a:solidFill>
                  <a:srgbClr val="353630"/>
                </a:solidFill>
                <a:effectLst/>
                <a:uLnTx/>
                <a:uFillTx/>
                <a:latin typeface="微软雅黑" panose="020B0503020204020204" pitchFamily="34" charset="-122"/>
                <a:ea typeface="微软雅黑" panose="020B0503020204020204" pitchFamily="34" charset="-122"/>
                <a:cs typeface="+mn-cs"/>
              </a:rPr>
              <a:t>usr</a:t>
            </a: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/bin/python</a:t>
            </a:r>
          </a:p>
          <a:p>
            <a:pPr marL="0" marR="0" lvl="0" indent="0" algn="l" defTabSz="457200" rtl="0" eaLnBrk="1" fontAlgn="auto" latinLnBrk="0" hangingPunct="1">
              <a:lnSpc>
                <a:spcPct val="100000"/>
              </a:lnSpc>
              <a:spcBef>
                <a:spcPct val="20000"/>
              </a:spcBef>
              <a:spcAft>
                <a:spcPts val="0"/>
              </a:spcAft>
              <a:buClr>
                <a:srgbClr val="F39A1E"/>
              </a:buClr>
              <a:buSzTx/>
              <a:buFont typeface="Wingdings" panose="05000000000000000000" charset="0"/>
              <a:buNone/>
              <a:tabLst/>
              <a:defRPr/>
            </a:pP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 coding=utf-8</a:t>
            </a:r>
          </a:p>
          <a:p>
            <a:pPr marL="0" marR="0" lvl="0" indent="0" algn="l" defTabSz="457200" rtl="0" eaLnBrk="1" fontAlgn="auto" latinLnBrk="0" hangingPunct="1">
              <a:lnSpc>
                <a:spcPct val="100000"/>
              </a:lnSpc>
              <a:spcBef>
                <a:spcPct val="20000"/>
              </a:spcBef>
              <a:spcAft>
                <a:spcPts val="0"/>
              </a:spcAft>
              <a:buClr>
                <a:srgbClr val="F39A1E"/>
              </a:buClr>
              <a:buSzTx/>
              <a:buFont typeface="Wingdings" panose="05000000000000000000" charset="0"/>
              <a:buNone/>
              <a:tabLst/>
              <a:defRPr/>
            </a:pPr>
            <a:r>
              <a:rPr kumimoji="0" lang="en-US" altLang="zh-CN" sz="1600" b="0" i="0" u="none" strike="noStrike" kern="1200" cap="none" spc="0" normalizeH="0" baseline="0" noProof="0" dirty="0" err="1">
                <a:ln>
                  <a:noFill/>
                </a:ln>
                <a:solidFill>
                  <a:srgbClr val="353630"/>
                </a:solidFill>
                <a:effectLst/>
                <a:uLnTx/>
                <a:uFillTx/>
                <a:latin typeface="微软雅黑" panose="020B0503020204020204" pitchFamily="34" charset="-122"/>
                <a:ea typeface="微软雅黑" panose="020B0503020204020204" pitchFamily="34" charset="-122"/>
                <a:cs typeface="+mn-cs"/>
              </a:rPr>
              <a:t>dict</a:t>
            </a: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 = {</a:t>
            </a:r>
            <a:r>
              <a:rPr kumimoji="0" lang="en-US" altLang="zh-CN" sz="16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'Google</a:t>
            </a: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'www.google.com</a:t>
            </a: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err="1">
                <a:ln>
                  <a:noFill/>
                </a:ln>
                <a:solidFill>
                  <a:srgbClr val="353630"/>
                </a:solidFill>
                <a:effectLst/>
                <a:uLnTx/>
                <a:uFillTx/>
                <a:latin typeface="微软雅黑" panose="020B0503020204020204" pitchFamily="34" charset="-122"/>
                <a:ea typeface="微软雅黑" panose="020B0503020204020204" pitchFamily="34" charset="-122"/>
                <a:cs typeface="+mn-cs"/>
              </a:rPr>
              <a:t>Runoob</a:t>
            </a: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 'www.runoob.com', '</a:t>
            </a:r>
            <a:r>
              <a:rPr kumimoji="0" lang="en-US" altLang="zh-CN" sz="1600" b="0" i="0" u="none" strike="noStrike" kern="1200" cap="none" spc="0" normalizeH="0" baseline="0" noProof="0" dirty="0" err="1">
                <a:ln>
                  <a:noFill/>
                </a:ln>
                <a:solidFill>
                  <a:srgbClr val="353630"/>
                </a:solidFill>
                <a:effectLst/>
                <a:uLnTx/>
                <a:uFillTx/>
                <a:latin typeface="微软雅黑" panose="020B0503020204020204" pitchFamily="34" charset="-122"/>
                <a:ea typeface="微软雅黑" panose="020B0503020204020204" pitchFamily="34" charset="-122"/>
                <a:cs typeface="+mn-cs"/>
              </a:rPr>
              <a:t>taobao</a:t>
            </a: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 'www.taobao.com'}</a:t>
            </a:r>
          </a:p>
          <a:p>
            <a:pPr marL="0" marR="0" lvl="0" indent="0" algn="l" defTabSz="457200" rtl="0" eaLnBrk="1" fontAlgn="auto" latinLnBrk="0" hangingPunct="1">
              <a:lnSpc>
                <a:spcPct val="100000"/>
              </a:lnSpc>
              <a:spcBef>
                <a:spcPct val="20000"/>
              </a:spcBef>
              <a:spcAft>
                <a:spcPts val="0"/>
              </a:spcAft>
              <a:buClr>
                <a:srgbClr val="F39A1E"/>
              </a:buClr>
              <a:buSzTx/>
              <a:buFont typeface="Wingdings" panose="05000000000000000000" charset="0"/>
              <a:buNone/>
              <a:tabLst/>
              <a:defRPr/>
            </a:pP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print (“</a:t>
            </a:r>
            <a:r>
              <a:rPr kumimoji="0" lang="zh-CN" altLang="en-US"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字典值 </a:t>
            </a: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 %s”%  </a:t>
            </a:r>
            <a:r>
              <a:rPr kumimoji="0" lang="en-US" altLang="zh-CN" sz="1600" b="0" i="0" u="none" strike="noStrike" kern="1200" cap="none" spc="0" normalizeH="0" baseline="0" noProof="0" dirty="0" err="1">
                <a:ln>
                  <a:noFill/>
                </a:ln>
                <a:solidFill>
                  <a:srgbClr val="353630"/>
                </a:solidFill>
                <a:effectLst/>
                <a:uLnTx/>
                <a:uFillTx/>
                <a:latin typeface="微软雅黑" panose="020B0503020204020204" pitchFamily="34" charset="-122"/>
                <a:ea typeface="微软雅黑" panose="020B0503020204020204" pitchFamily="34" charset="-122"/>
                <a:cs typeface="+mn-cs"/>
              </a:rPr>
              <a:t>dict.items</a:t>
            </a: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srgbClr val="69BE28"/>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69BE28"/>
                </a:solidFill>
                <a:effectLst/>
                <a:uLnTx/>
                <a:uFillTx/>
                <a:latin typeface="微软雅黑" panose="020B0503020204020204" pitchFamily="34" charset="-122"/>
                <a:ea typeface="微软雅黑" panose="020B0503020204020204" pitchFamily="34" charset="-122"/>
                <a:cs typeface="+mn-cs"/>
              </a:rPr>
              <a:t>打印键值对</a:t>
            </a:r>
            <a:endParaRPr kumimoji="0" lang="en-US" altLang="zh-CN" sz="1600" b="0" i="0" u="none" strike="noStrike" kern="1200" cap="none" spc="0" normalizeH="0" baseline="0" noProof="0" dirty="0">
              <a:ln>
                <a:noFill/>
              </a:ln>
              <a:solidFill>
                <a:srgbClr val="69BE28"/>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ct val="20000"/>
              </a:spcBef>
              <a:spcAft>
                <a:spcPts val="0"/>
              </a:spcAft>
              <a:buClr>
                <a:srgbClr val="F39A1E"/>
              </a:buClr>
              <a:buSzTx/>
              <a:buFont typeface="Wingdings" panose="05000000000000000000" charset="0"/>
              <a:buNone/>
              <a:tabLst/>
              <a:defRPr/>
            </a:pPr>
            <a:r>
              <a:rPr kumimoji="0" lang="en-US" altLang="zh-CN" sz="1600" b="0" i="0" u="none" strike="noStrike" kern="1200" cap="none" spc="0" normalizeH="0" baseline="0" noProof="0" dirty="0">
                <a:ln>
                  <a:noFill/>
                </a:ln>
                <a:solidFill>
                  <a:srgbClr val="69BE28"/>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dirty="0">
                <a:ln>
                  <a:noFill/>
                </a:ln>
                <a:solidFill>
                  <a:srgbClr val="69BE28"/>
                </a:solidFill>
                <a:effectLst/>
                <a:uLnTx/>
                <a:uFillTx/>
                <a:latin typeface="微软雅黑" panose="020B0503020204020204" pitchFamily="34" charset="-122"/>
                <a:ea typeface="微软雅黑" panose="020B0503020204020204" pitchFamily="34" charset="-122"/>
                <a:cs typeface="+mn-cs"/>
              </a:rPr>
              <a:t>遍历字典列表</a:t>
            </a:r>
          </a:p>
          <a:p>
            <a:pPr marL="0" marR="0" lvl="0" indent="0" algn="l" defTabSz="457200" rtl="0" eaLnBrk="1" fontAlgn="auto" latinLnBrk="0" hangingPunct="1">
              <a:lnSpc>
                <a:spcPct val="100000"/>
              </a:lnSpc>
              <a:spcBef>
                <a:spcPct val="20000"/>
              </a:spcBef>
              <a:spcAft>
                <a:spcPts val="0"/>
              </a:spcAft>
              <a:buClr>
                <a:srgbClr val="F39A1E"/>
              </a:buClr>
              <a:buSzTx/>
              <a:buFont typeface="Wingdings" panose="05000000000000000000" charset="0"/>
              <a:buNone/>
              <a:tabLst/>
              <a:defRPr/>
            </a:pP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for </a:t>
            </a:r>
            <a:r>
              <a:rPr kumimoji="0" lang="en-US" altLang="zh-CN" sz="1600" b="0" i="0" u="none" strike="noStrike" kern="1200" cap="none" spc="0" normalizeH="0" baseline="0" noProof="0" dirty="0" err="1">
                <a:ln>
                  <a:noFill/>
                </a:ln>
                <a:solidFill>
                  <a:srgbClr val="353630"/>
                </a:solidFill>
                <a:effectLst/>
                <a:uLnTx/>
                <a:uFillTx/>
                <a:latin typeface="微软雅黑" panose="020B0503020204020204" pitchFamily="34" charset="-122"/>
                <a:ea typeface="微软雅黑" panose="020B0503020204020204" pitchFamily="34" charset="-122"/>
                <a:cs typeface="+mn-cs"/>
              </a:rPr>
              <a:t>key,values</a:t>
            </a: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 in  </a:t>
            </a:r>
            <a:r>
              <a:rPr kumimoji="0" lang="en-US" altLang="zh-CN" sz="1600" b="0" i="0" u="none" strike="noStrike" kern="1200" cap="none" spc="0" normalizeH="0" baseline="0" noProof="0" dirty="0" err="1">
                <a:ln>
                  <a:noFill/>
                </a:ln>
                <a:solidFill>
                  <a:srgbClr val="353630"/>
                </a:solidFill>
                <a:effectLst/>
                <a:uLnTx/>
                <a:uFillTx/>
                <a:latin typeface="微软雅黑" panose="020B0503020204020204" pitchFamily="34" charset="-122"/>
                <a:ea typeface="微软雅黑" panose="020B0503020204020204" pitchFamily="34" charset="-122"/>
                <a:cs typeface="+mn-cs"/>
              </a:rPr>
              <a:t>dict.items</a:t>
            </a: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a:t>
            </a:r>
          </a:p>
          <a:p>
            <a:pPr marL="0" marR="0" lvl="0" indent="0" algn="l" defTabSz="457200" rtl="0" eaLnBrk="1" fontAlgn="auto" latinLnBrk="0" hangingPunct="1">
              <a:lnSpc>
                <a:spcPct val="100000"/>
              </a:lnSpc>
              <a:spcBef>
                <a:spcPct val="20000"/>
              </a:spcBef>
              <a:spcAft>
                <a:spcPts val="0"/>
              </a:spcAft>
              <a:buClr>
                <a:srgbClr val="F39A1E"/>
              </a:buClr>
              <a:buSzTx/>
              <a:buFont typeface="Wingdings" panose="05000000000000000000" charset="0"/>
              <a:buNone/>
              <a:tabLst/>
              <a:defRPr/>
            </a:pP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    print (</a:t>
            </a:r>
            <a:r>
              <a:rPr kumimoji="0" lang="en-US" altLang="zh-CN" sz="1600" b="0" i="0" u="none" strike="noStrike" kern="1200" cap="none" spc="0" normalizeH="0" baseline="0" noProof="0" dirty="0" err="1">
                <a:ln>
                  <a:noFill/>
                </a:ln>
                <a:solidFill>
                  <a:srgbClr val="353630"/>
                </a:solidFill>
                <a:effectLst/>
                <a:uLnTx/>
                <a:uFillTx/>
                <a:latin typeface="微软雅黑" panose="020B0503020204020204" pitchFamily="34" charset="-122"/>
                <a:ea typeface="微软雅黑" panose="020B0503020204020204" pitchFamily="34" charset="-122"/>
                <a:cs typeface="+mn-cs"/>
              </a:rPr>
              <a:t>key,values</a:t>
            </a:r>
            <a:r>
              <a:rPr kumimoji="0" lang="en-US" altLang="zh-CN" sz="1600" b="0" i="0" u="none" strike="noStrike" kern="1200" cap="none" spc="0" normalizeH="0" baseline="0" noProof="0" dirty="0">
                <a:ln>
                  <a:noFill/>
                </a:ln>
                <a:solidFill>
                  <a:srgbClr val="353630"/>
                </a:solidFill>
                <a:effectLst/>
                <a:uLnTx/>
                <a:uFillTx/>
                <a:latin typeface="微软雅黑" panose="020B0503020204020204" pitchFamily="34" charset="-122"/>
                <a:ea typeface="微软雅黑" panose="020B0503020204020204" pitchFamily="34" charset="-122"/>
                <a:cs typeface="+mn-cs"/>
              </a:rPr>
              <a:t>)</a:t>
            </a:r>
          </a:p>
        </p:txBody>
      </p:sp>
      <p:sp>
        <p:nvSpPr>
          <p:cNvPr id="14" name="内容占位符 3">
            <a:extLst>
              <a:ext uri="{FF2B5EF4-FFF2-40B4-BE49-F238E27FC236}">
                <a16:creationId xmlns:a16="http://schemas.microsoft.com/office/drawing/2014/main" id="{B7C40EBE-132A-48D7-B548-40B3F7FB205A}"/>
              </a:ext>
            </a:extLst>
          </p:cNvPr>
          <p:cNvSpPr txBox="1">
            <a:spLocks/>
          </p:cNvSpPr>
          <p:nvPr/>
        </p:nvSpPr>
        <p:spPr>
          <a:xfrm>
            <a:off x="829559" y="4374000"/>
            <a:ext cx="7484882" cy="20912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1"/>
              </a:buClr>
              <a:buFont typeface="Wingdings" panose="05000000000000000000" charset="0"/>
              <a:buChar char=""/>
              <a:defRPr sz="3200" kern="1200" spc="0">
                <a:solidFill>
                  <a:schemeClr val="tx1"/>
                </a:solidFill>
                <a:latin typeface="+mn-lt"/>
                <a:ea typeface="+mn-ea"/>
                <a:cs typeface="+mn-cs"/>
              </a:defRPr>
            </a:lvl1pPr>
            <a:lvl2pPr marL="742950" indent="-285750" algn="l" defTabSz="457200" rtl="0" eaLnBrk="1" latinLnBrk="0" hangingPunct="1">
              <a:spcBef>
                <a:spcPct val="20000"/>
              </a:spcBef>
              <a:buFont typeface="Wingdings" panose="05000000000000000000" charset="0"/>
              <a:buChar char=""/>
              <a:defRPr sz="2800" kern="1200" spc="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Wingdings" panose="05000000000000000000" charset="0"/>
              <a:buChar char=""/>
              <a:defRPr sz="2400" kern="1200" spc="0">
                <a:solidFill>
                  <a:schemeClr val="tx1"/>
                </a:solidFill>
                <a:latin typeface="+mn-lt"/>
                <a:ea typeface="+mn-ea"/>
                <a:cs typeface="+mn-cs"/>
              </a:defRPr>
            </a:lvl3pPr>
            <a:lvl4pPr marL="1600200" indent="-228600" algn="l" defTabSz="457200" rtl="0" eaLnBrk="1" latinLnBrk="0" hangingPunct="1">
              <a:spcBef>
                <a:spcPct val="20000"/>
              </a:spcBef>
              <a:buFont typeface="Wingdings" panose="05000000000000000000" charset="0"/>
              <a:buChar char=""/>
              <a:defRPr sz="2000" kern="1200" spc="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Wingdings" panose="05000000000000000000" charset="0"/>
              <a:buChar char=""/>
              <a:defRPr sz="2000" kern="1200" spc="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ltLang="zh-CN" sz="2000" dirty="0">
                <a:solidFill>
                  <a:srgbClr val="FF0000"/>
                </a:solidFill>
                <a:latin typeface="微软雅黑" panose="020B0503020204020204" pitchFamily="34" charset="-122"/>
                <a:ea typeface="微软雅黑" panose="020B0503020204020204" pitchFamily="34" charset="-122"/>
              </a:rPr>
              <a:t>Python </a:t>
            </a:r>
            <a:r>
              <a:rPr lang="zh-CN" altLang="en-US" sz="2000" dirty="0">
                <a:solidFill>
                  <a:srgbClr val="FF0000"/>
                </a:solidFill>
                <a:latin typeface="微软雅黑" panose="020B0503020204020204" pitchFamily="34" charset="-122"/>
                <a:ea typeface="微软雅黑" panose="020B0503020204020204" pitchFamily="34" charset="-122"/>
              </a:rPr>
              <a:t>字典</a:t>
            </a:r>
            <a:r>
              <a:rPr lang="en-US" altLang="zh-CN" sz="2000" dirty="0">
                <a:solidFill>
                  <a:srgbClr val="FF0000"/>
                </a:solidFill>
                <a:latin typeface="微软雅黑" panose="020B0503020204020204" pitchFamily="34" charset="-122"/>
                <a:ea typeface="微软雅黑" panose="020B0503020204020204" pitchFamily="34" charset="-122"/>
              </a:rPr>
              <a:t>(Dictionary) values()</a:t>
            </a:r>
            <a:r>
              <a:rPr lang="zh-CN" altLang="en-US" sz="2000" dirty="0">
                <a:solidFill>
                  <a:srgbClr val="FF0000"/>
                </a:solidFill>
                <a:latin typeface="微软雅黑" panose="020B0503020204020204" pitchFamily="34" charset="-122"/>
                <a:ea typeface="微软雅黑" panose="020B0503020204020204" pitchFamily="34" charset="-122"/>
              </a:rPr>
              <a:t>方法</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buNone/>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返回字典中的所有值。</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buNone/>
            </a:pP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usr</a:t>
            </a:r>
            <a:r>
              <a:rPr lang="en-US" altLang="zh-CN" sz="1800" dirty="0">
                <a:latin typeface="微软雅黑" panose="020B0503020204020204" pitchFamily="34" charset="-122"/>
                <a:ea typeface="微软雅黑" panose="020B0503020204020204" pitchFamily="34" charset="-122"/>
              </a:rPr>
              <a:t>/bin/python</a:t>
            </a:r>
          </a:p>
          <a:p>
            <a:pPr marL="0" indent="0">
              <a:buNone/>
            </a:pPr>
            <a:r>
              <a:rPr lang="en-US" altLang="zh-CN" sz="1800" dirty="0" err="1">
                <a:latin typeface="微软雅黑" panose="020B0503020204020204" pitchFamily="34" charset="-122"/>
                <a:ea typeface="微软雅黑" panose="020B0503020204020204" pitchFamily="34" charset="-122"/>
              </a:rPr>
              <a:t>dict</a:t>
            </a:r>
            <a:r>
              <a:rPr lang="en-US" altLang="zh-CN" sz="1800" dirty="0">
                <a:latin typeface="微软雅黑" panose="020B0503020204020204" pitchFamily="34" charset="-122"/>
                <a:ea typeface="微软雅黑" panose="020B0503020204020204" pitchFamily="34" charset="-122"/>
              </a:rPr>
              <a:t> = {'Name': 'Zara', 'Age': 7}</a:t>
            </a:r>
          </a:p>
          <a:p>
            <a:pPr marL="0" indent="0">
              <a:buNone/>
            </a:pPr>
            <a:r>
              <a:rPr lang="en-US" altLang="zh-CN" sz="1800" dirty="0">
                <a:latin typeface="微软雅黑" panose="020B0503020204020204" pitchFamily="34" charset="-122"/>
                <a:ea typeface="微软雅黑" panose="020B0503020204020204" pitchFamily="34" charset="-122"/>
              </a:rPr>
              <a:t>print (“Value : %s” %  </a:t>
            </a:r>
            <a:r>
              <a:rPr lang="en-US" altLang="zh-CN" sz="1800" dirty="0" err="1">
                <a:latin typeface="微软雅黑" panose="020B0503020204020204" pitchFamily="34" charset="-122"/>
                <a:ea typeface="微软雅黑" panose="020B0503020204020204" pitchFamily="34" charset="-122"/>
              </a:rPr>
              <a:t>dict.values</a:t>
            </a:r>
            <a:r>
              <a:rPr lang="en-US" altLang="zh-CN" sz="1800" dirty="0">
                <a:latin typeface="微软雅黑" panose="020B0503020204020204" pitchFamily="34" charset="-122"/>
                <a:ea typeface="微软雅黑" panose="020B0503020204020204" pitchFamily="34" charset="-122"/>
              </a:rPr>
              <a:t>()) </a:t>
            </a:r>
            <a:r>
              <a:rPr lang="en-US" altLang="zh-CN" sz="1800" dirty="0">
                <a:solidFill>
                  <a:schemeClr val="accent3"/>
                </a:solidFill>
                <a:latin typeface="微软雅黑" panose="020B0503020204020204" pitchFamily="34" charset="-122"/>
                <a:ea typeface="微软雅黑" panose="020B0503020204020204" pitchFamily="34" charset="-122"/>
              </a:rPr>
              <a:t>#</a:t>
            </a:r>
            <a:r>
              <a:rPr lang="zh-CN" altLang="en-US" sz="1800" dirty="0">
                <a:solidFill>
                  <a:schemeClr val="accent3"/>
                </a:solidFill>
                <a:latin typeface="微软雅黑" panose="020B0503020204020204" pitchFamily="34" charset="-122"/>
                <a:ea typeface="微软雅黑" panose="020B0503020204020204" pitchFamily="34" charset="-122"/>
              </a:rPr>
              <a:t>打印值</a:t>
            </a:r>
            <a:endParaRPr lang="en-US" altLang="zh-CN" sz="1800" dirty="0">
              <a:solidFill>
                <a:schemeClr val="accent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881866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en-US" altLang="zh-CN" sz="3200" dirty="0" err="1"/>
              <a:t>os.system</a:t>
            </a:r>
            <a:r>
              <a:rPr lang="zh-CN" altLang="en-US" sz="3200" dirty="0"/>
              <a:t>用法</a:t>
            </a:r>
          </a:p>
        </p:txBody>
      </p:sp>
      <p:sp>
        <p:nvSpPr>
          <p:cNvPr id="3" name="矩形 2">
            <a:extLst>
              <a:ext uri="{FF2B5EF4-FFF2-40B4-BE49-F238E27FC236}">
                <a16:creationId xmlns:a16="http://schemas.microsoft.com/office/drawing/2014/main" id="{6257E28F-0BC5-4349-B479-90B1493E6471}"/>
              </a:ext>
            </a:extLst>
          </p:cNvPr>
          <p:cNvSpPr/>
          <p:nvPr/>
        </p:nvSpPr>
        <p:spPr>
          <a:xfrm>
            <a:off x="1173000" y="1136064"/>
            <a:ext cx="7335000" cy="458587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需要在 Python 代码中运行一个命令，最基本的方法就是 os 模块提供的 system()。</a:t>
            </a:r>
          </a:p>
          <a:p>
            <a:endParaRPr lang="en-US" altLang="zh-CN"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格式：</a:t>
            </a:r>
          </a:p>
          <a:p>
            <a:r>
              <a:rPr lang="zh-CN" altLang="en-US" dirty="0">
                <a:latin typeface="微软雅黑" panose="020B0503020204020204" pitchFamily="34" charset="-122"/>
                <a:ea typeface="微软雅黑" panose="020B0503020204020204" pitchFamily="34" charset="-122"/>
              </a:rPr>
              <a:t>import os</a:t>
            </a:r>
          </a:p>
          <a:p>
            <a:r>
              <a:rPr lang="zh-CN" altLang="en-US" dirty="0">
                <a:solidFill>
                  <a:srgbClr val="FF0000"/>
                </a:solidFill>
                <a:latin typeface="微软雅黑" panose="020B0503020204020204" pitchFamily="34" charset="-122"/>
                <a:ea typeface="微软雅黑" panose="020B0503020204020204" pitchFamily="34" charset="-122"/>
              </a:rPr>
              <a:t>os.system</a:t>
            </a:r>
            <a:r>
              <a:rPr lang="zh-CN" altLang="en-US" dirty="0">
                <a:latin typeface="微软雅黑" panose="020B0503020204020204" pitchFamily="34" charset="-122"/>
                <a:ea typeface="微软雅黑" panose="020B0503020204020204" pitchFamily="34" charset="-122"/>
              </a:rPr>
              <a:t>(&lt;command&gt;)  -&gt; integer</a:t>
            </a: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它只有一个单字符串的参数 &lt;command&gt;，也是 Linux 系统的命令行。</a:t>
            </a:r>
          </a:p>
          <a:p>
            <a:r>
              <a:rPr lang="zh-CN" altLang="en-US" dirty="0">
                <a:latin typeface="微软雅黑" panose="020B0503020204020204" pitchFamily="34" charset="-122"/>
                <a:ea typeface="微软雅黑" panose="020B0503020204020204" pitchFamily="34" charset="-122"/>
              </a:rPr>
              <a:t>返回值是一个数字，表示命令执行的状态。</a:t>
            </a:r>
          </a:p>
          <a:p>
            <a:r>
              <a:rPr lang="zh-CN" altLang="en-US" dirty="0">
                <a:latin typeface="微软雅黑" panose="020B0503020204020204" pitchFamily="34" charset="-122"/>
                <a:ea typeface="微软雅黑" panose="020B0503020204020204" pitchFamily="34" charset="-122"/>
              </a:rPr>
              <a:t>这个方式，只适用于 Linux 类操作系统。</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范例：</a:t>
            </a:r>
            <a:r>
              <a:rPr lang="en-US" altLang="zh-CN" dirty="0" err="1">
                <a:latin typeface="微软雅黑" panose="020B0503020204020204" pitchFamily="34" charset="-122"/>
                <a:ea typeface="微软雅黑" panose="020B0503020204020204" pitchFamily="34" charset="-122"/>
              </a:rPr>
              <a:t>os.system</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pwd</a:t>
            </a:r>
            <a:r>
              <a:rPr lang="en-US" altLang="zh-CN" dirty="0">
                <a:latin typeface="微软雅黑" panose="020B0503020204020204" pitchFamily="34" charset="-122"/>
                <a:ea typeface="微软雅黑" panose="020B0503020204020204" pitchFamily="34" charset="-122"/>
              </a:rPr>
              <a:t>')</a:t>
            </a: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返回值</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system() </a:t>
            </a:r>
            <a:r>
              <a:rPr lang="zh-CN" altLang="en-US" dirty="0">
                <a:latin typeface="微软雅黑" panose="020B0503020204020204" pitchFamily="34" charset="-122"/>
                <a:ea typeface="微软雅黑" panose="020B0503020204020204" pitchFamily="34" charset="-122"/>
              </a:rPr>
              <a:t>输出一个数字：</a:t>
            </a:r>
            <a:r>
              <a:rPr lang="en-US" altLang="zh-CN" dirty="0">
                <a:latin typeface="微软雅黑" panose="020B0503020204020204" pitchFamily="34" charset="-122"/>
                <a:ea typeface="微软雅黑" panose="020B0503020204020204" pitchFamily="34" charset="-122"/>
              </a:rPr>
              <a:t>rest = </a:t>
            </a:r>
            <a:r>
              <a:rPr lang="en-US" altLang="zh-CN" dirty="0" err="1">
                <a:latin typeface="微软雅黑" panose="020B0503020204020204" pitchFamily="34" charset="-122"/>
                <a:ea typeface="微软雅黑" panose="020B0503020204020204" pitchFamily="34" charset="-122"/>
              </a:rPr>
              <a:t>os.system</a:t>
            </a:r>
            <a:r>
              <a:rPr lang="en-US" altLang="zh-CN" dirty="0">
                <a:latin typeface="微软雅黑" panose="020B0503020204020204" pitchFamily="34" charset="-122"/>
                <a:ea typeface="微软雅黑" panose="020B0503020204020204" pitchFamily="34" charset="-122"/>
              </a:rPr>
              <a:t>('date')</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输出为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表示执行正确</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否则表示错误</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B3FD0B1-C2C1-4ED6-BED8-2A4185763097}"/>
              </a:ext>
            </a:extLst>
          </p:cNvPr>
          <p:cNvPicPr>
            <a:picLocks noChangeAspect="1"/>
          </p:cNvPicPr>
          <p:nvPr/>
        </p:nvPicPr>
        <p:blipFill>
          <a:blip r:embed="rId2"/>
          <a:stretch>
            <a:fillRect/>
          </a:stretch>
        </p:blipFill>
        <p:spPr>
          <a:xfrm>
            <a:off x="4143000" y="324000"/>
            <a:ext cx="5545492" cy="2119366"/>
          </a:xfrm>
          <a:prstGeom prst="rect">
            <a:avLst/>
          </a:prstGeom>
        </p:spPr>
      </p:pic>
    </p:spTree>
    <p:extLst>
      <p:ext uri="{BB962C8B-B14F-4D97-AF65-F5344CB8AC3E}">
        <p14:creationId xmlns:p14="http://schemas.microsoft.com/office/powerpoint/2010/main" val="277074076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en-US" altLang="zh-CN" sz="3200" dirty="0"/>
              <a:t>2.1</a:t>
            </a:r>
            <a:r>
              <a:rPr lang="zh-CN" altLang="en-US" sz="3200" dirty="0"/>
              <a:t>进程监测</a:t>
            </a:r>
          </a:p>
        </p:txBody>
      </p:sp>
      <p:pic>
        <p:nvPicPr>
          <p:cNvPr id="3" name="图片 2">
            <a:extLst>
              <a:ext uri="{FF2B5EF4-FFF2-40B4-BE49-F238E27FC236}">
                <a16:creationId xmlns:a16="http://schemas.microsoft.com/office/drawing/2014/main" id="{F6E7BC27-4866-4747-8ACA-5718AFBCE437}"/>
              </a:ext>
            </a:extLst>
          </p:cNvPr>
          <p:cNvPicPr>
            <a:picLocks noChangeAspect="1"/>
          </p:cNvPicPr>
          <p:nvPr/>
        </p:nvPicPr>
        <p:blipFill>
          <a:blip r:embed="rId2"/>
          <a:stretch>
            <a:fillRect/>
          </a:stretch>
        </p:blipFill>
        <p:spPr>
          <a:xfrm>
            <a:off x="1983000" y="900546"/>
            <a:ext cx="6837039" cy="3722621"/>
          </a:xfrm>
          <a:prstGeom prst="rect">
            <a:avLst/>
          </a:prstGeom>
        </p:spPr>
      </p:pic>
      <p:sp>
        <p:nvSpPr>
          <p:cNvPr id="4" name="文本框 3">
            <a:extLst>
              <a:ext uri="{FF2B5EF4-FFF2-40B4-BE49-F238E27FC236}">
                <a16:creationId xmlns:a16="http://schemas.microsoft.com/office/drawing/2014/main" id="{9B8EF053-3570-4B40-816F-8EEF643D75F3}"/>
              </a:ext>
            </a:extLst>
          </p:cNvPr>
          <p:cNvSpPr txBox="1"/>
          <p:nvPr/>
        </p:nvSpPr>
        <p:spPr>
          <a:xfrm>
            <a:off x="3423000" y="5049000"/>
            <a:ext cx="4653838" cy="954107"/>
          </a:xfrm>
          <a:prstGeom prst="rect">
            <a:avLst/>
          </a:prstGeom>
          <a:noFill/>
        </p:spPr>
        <p:txBody>
          <a:bodyPr wrap="none" rtlCol="0">
            <a:spAutoFit/>
          </a:bodyPr>
          <a:lstStyle/>
          <a:p>
            <a:pPr marL="514350" indent="-514350">
              <a:buFont typeface="+mj-lt"/>
              <a:buAutoNum type="arabicPeriod"/>
            </a:pPr>
            <a:r>
              <a:rPr lang="zh-CN" altLang="en-US" sz="2800" dirty="0">
                <a:solidFill>
                  <a:srgbClr val="FF0000"/>
                </a:solidFill>
              </a:rPr>
              <a:t>怎么知道进程是否存活？</a:t>
            </a:r>
            <a:endParaRPr lang="en-US" altLang="zh-CN" sz="2800" dirty="0">
              <a:solidFill>
                <a:srgbClr val="FF0000"/>
              </a:solidFill>
            </a:endParaRPr>
          </a:p>
          <a:p>
            <a:pPr marL="514350" indent="-514350">
              <a:buFont typeface="+mj-lt"/>
              <a:buAutoNum type="arabicPeriod"/>
            </a:pPr>
            <a:r>
              <a:rPr lang="zh-CN" altLang="en-US" sz="2800" dirty="0">
                <a:solidFill>
                  <a:srgbClr val="FF0000"/>
                </a:solidFill>
              </a:rPr>
              <a:t>怎么启动进程？</a:t>
            </a:r>
          </a:p>
        </p:txBody>
      </p:sp>
      <p:pic>
        <p:nvPicPr>
          <p:cNvPr id="7" name="图片 6">
            <a:extLst>
              <a:ext uri="{FF2B5EF4-FFF2-40B4-BE49-F238E27FC236}">
                <a16:creationId xmlns:a16="http://schemas.microsoft.com/office/drawing/2014/main" id="{D0ADDF34-B7E5-4B42-B57F-2C0F4A0E0309}"/>
              </a:ext>
            </a:extLst>
          </p:cNvPr>
          <p:cNvPicPr>
            <a:picLocks noChangeAspect="1"/>
          </p:cNvPicPr>
          <p:nvPr/>
        </p:nvPicPr>
        <p:blipFill>
          <a:blip r:embed="rId3"/>
          <a:stretch>
            <a:fillRect/>
          </a:stretch>
        </p:blipFill>
        <p:spPr>
          <a:xfrm>
            <a:off x="1353000" y="4832464"/>
            <a:ext cx="1386960" cy="1158340"/>
          </a:xfrm>
          <a:prstGeom prst="rect">
            <a:avLst/>
          </a:prstGeom>
        </p:spPr>
      </p:pic>
    </p:spTree>
    <p:extLst>
      <p:ext uri="{BB962C8B-B14F-4D97-AF65-F5344CB8AC3E}">
        <p14:creationId xmlns:p14="http://schemas.microsoft.com/office/powerpoint/2010/main" val="1853892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zh-CN" altLang="en-US" sz="3200" dirty="0"/>
              <a:t>怎么知道进程是否存活？</a:t>
            </a:r>
          </a:p>
        </p:txBody>
      </p:sp>
      <p:sp>
        <p:nvSpPr>
          <p:cNvPr id="5" name="矩形 4">
            <a:extLst>
              <a:ext uri="{FF2B5EF4-FFF2-40B4-BE49-F238E27FC236}">
                <a16:creationId xmlns:a16="http://schemas.microsoft.com/office/drawing/2014/main" id="{490631D9-CD48-4F84-8649-470D0A5360AD}"/>
              </a:ext>
            </a:extLst>
          </p:cNvPr>
          <p:cNvSpPr/>
          <p:nvPr/>
        </p:nvSpPr>
        <p:spPr>
          <a:xfrm>
            <a:off x="925152" y="1398448"/>
            <a:ext cx="7818798"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命令：</a:t>
            </a:r>
            <a:r>
              <a:rPr lang="en-US" altLang="zh-CN" dirty="0" err="1">
                <a:latin typeface="微软雅黑" panose="020B0503020204020204" pitchFamily="34" charset="-122"/>
                <a:ea typeface="微软雅黑" panose="020B0503020204020204" pitchFamily="34" charset="-122"/>
              </a:rPr>
              <a:t>ps</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ef</a:t>
            </a:r>
            <a:r>
              <a:rPr lang="en-US" altLang="zh-CN" dirty="0">
                <a:latin typeface="微软雅黑" panose="020B0503020204020204" pitchFamily="34" charset="-122"/>
                <a:ea typeface="微软雅黑" panose="020B0503020204020204" pitchFamily="34" charset="-122"/>
              </a:rPr>
              <a:t> |grep "</a:t>
            </a:r>
            <a:r>
              <a:rPr lang="en-US" altLang="zh-CN" dirty="0" err="1">
                <a:latin typeface="微软雅黑" panose="020B0503020204020204" pitchFamily="34" charset="-122"/>
                <a:ea typeface="微软雅黑" panose="020B0503020204020204" pitchFamily="34" charset="-122"/>
              </a:rPr>
              <a:t>nginx</a:t>
            </a:r>
            <a:r>
              <a:rPr lang="en-US" altLang="zh-CN" dirty="0">
                <a:latin typeface="微软雅黑" panose="020B0503020204020204" pitchFamily="34" charset="-122"/>
                <a:ea typeface="微软雅黑" panose="020B0503020204020204" pitchFamily="34" charset="-122"/>
              </a:rPr>
              <a:t>: master process" |</a:t>
            </a:r>
            <a:r>
              <a:rPr lang="en-US" altLang="zh-CN" dirty="0">
                <a:solidFill>
                  <a:srgbClr val="FF0000"/>
                </a:solidFill>
                <a:latin typeface="微软雅黑" panose="020B0503020204020204" pitchFamily="34" charset="-122"/>
                <a:ea typeface="微软雅黑" panose="020B0503020204020204" pitchFamily="34" charset="-122"/>
              </a:rPr>
              <a:t>grep -v grep </a:t>
            </a:r>
            <a:r>
              <a:rPr lang="en-US" altLang="zh-CN" dirty="0">
                <a:latin typeface="微软雅黑" panose="020B0503020204020204" pitchFamily="34" charset="-122"/>
                <a:ea typeface="微软雅黑" panose="020B0503020204020204" pitchFamily="34" charset="-122"/>
              </a:rPr>
              <a:t>1&gt;/dev/null 2&gt;&amp;1</a:t>
            </a: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6FFBF95-0FA7-424D-BE68-7A23A5667EC3}"/>
              </a:ext>
            </a:extLst>
          </p:cNvPr>
          <p:cNvPicPr>
            <a:picLocks noChangeAspect="1"/>
          </p:cNvPicPr>
          <p:nvPr/>
        </p:nvPicPr>
        <p:blipFill>
          <a:blip r:embed="rId2"/>
          <a:stretch>
            <a:fillRect/>
          </a:stretch>
        </p:blipFill>
        <p:spPr>
          <a:xfrm>
            <a:off x="925152" y="2338888"/>
            <a:ext cx="7818798" cy="723963"/>
          </a:xfrm>
          <a:prstGeom prst="rect">
            <a:avLst/>
          </a:prstGeom>
        </p:spPr>
      </p:pic>
      <p:pic>
        <p:nvPicPr>
          <p:cNvPr id="7" name="图片 6">
            <a:extLst>
              <a:ext uri="{FF2B5EF4-FFF2-40B4-BE49-F238E27FC236}">
                <a16:creationId xmlns:a16="http://schemas.microsoft.com/office/drawing/2014/main" id="{C85B83E8-A6F6-4010-8C14-B6C53F3633FD}"/>
              </a:ext>
            </a:extLst>
          </p:cNvPr>
          <p:cNvPicPr>
            <a:picLocks noChangeAspect="1"/>
          </p:cNvPicPr>
          <p:nvPr/>
        </p:nvPicPr>
        <p:blipFill>
          <a:blip r:embed="rId3"/>
          <a:stretch>
            <a:fillRect/>
          </a:stretch>
        </p:blipFill>
        <p:spPr>
          <a:xfrm>
            <a:off x="913726" y="3536047"/>
            <a:ext cx="7773074" cy="518205"/>
          </a:xfrm>
          <a:prstGeom prst="rect">
            <a:avLst/>
          </a:prstGeom>
        </p:spPr>
      </p:pic>
      <p:sp>
        <p:nvSpPr>
          <p:cNvPr id="8" name="矩形 7">
            <a:extLst>
              <a:ext uri="{FF2B5EF4-FFF2-40B4-BE49-F238E27FC236}">
                <a16:creationId xmlns:a16="http://schemas.microsoft.com/office/drawing/2014/main" id="{7E1AFADF-BB59-4A9C-AA1C-29B8BD459A65}"/>
              </a:ext>
            </a:extLst>
          </p:cNvPr>
          <p:cNvSpPr/>
          <p:nvPr/>
        </p:nvSpPr>
        <p:spPr>
          <a:xfrm>
            <a:off x="761896" y="4468355"/>
            <a:ext cx="8376103" cy="1754326"/>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ret = os.system(</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ps -ef |grep "</a:t>
            </a:r>
            <a:r>
              <a:rPr lang="zh-CN" altLang="en-US" dirty="0">
                <a:solidFill>
                  <a:srgbClr val="FF0000"/>
                </a:solidFill>
                <a:latin typeface="微软雅黑" panose="020B0503020204020204" pitchFamily="34" charset="-122"/>
                <a:ea typeface="微软雅黑" panose="020B0503020204020204" pitchFamily="34" charset="-122"/>
              </a:rPr>
              <a:t>nginx: master process</a:t>
            </a:r>
            <a:r>
              <a:rPr lang="zh-CN" altLang="en-US" dirty="0">
                <a:latin typeface="微软雅黑" panose="020B0503020204020204" pitchFamily="34" charset="-122"/>
                <a:ea typeface="微软雅黑" panose="020B0503020204020204" pitchFamily="34" charset="-122"/>
              </a:rPr>
              <a:t>" |grep -v grep </a:t>
            </a:r>
            <a:r>
              <a:rPr lang="zh-CN" altLang="en-US" dirty="0">
                <a:solidFill>
                  <a:srgbClr val="FF0000"/>
                </a:solidFill>
                <a:latin typeface="微软雅黑" panose="020B0503020204020204" pitchFamily="34" charset="-122"/>
                <a:ea typeface="微软雅黑" panose="020B0503020204020204" pitchFamily="34" charset="-122"/>
              </a:rPr>
              <a:t>1&gt;/dev/null 2&gt;&amp;1'</a:t>
            </a:r>
            <a:r>
              <a:rPr lang="zh-CN" altLang="en-US" dirty="0">
                <a:latin typeface="微软雅黑" panose="020B0503020204020204" pitchFamily="34" charset="-122"/>
                <a:ea typeface="微软雅黑" panose="020B0503020204020204" pitchFamily="34" charset="-122"/>
              </a:rPr>
              <a:t>)</a:t>
            </a:r>
          </a:p>
          <a:p>
            <a:r>
              <a:rPr lang="zh-CN" altLang="en-US" dirty="0">
                <a:latin typeface="微软雅黑" panose="020B0503020204020204" pitchFamily="34" charset="-122"/>
                <a:ea typeface="微软雅黑" panose="020B0503020204020204" pitchFamily="34" charset="-122"/>
              </a:rPr>
              <a:t>print(ret)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如果</a:t>
            </a:r>
            <a:r>
              <a:rPr lang="en-US" altLang="zh-CN" dirty="0">
                <a:latin typeface="微软雅黑" panose="020B0503020204020204" pitchFamily="34" charset="-122"/>
                <a:ea typeface="微软雅黑" panose="020B0503020204020204" pitchFamily="34" charset="-122"/>
              </a:rPr>
              <a:t>ret==0</a:t>
            </a:r>
            <a:r>
              <a:rPr lang="zh-CN" altLang="en-US" dirty="0">
                <a:latin typeface="微软雅黑" panose="020B0503020204020204" pitchFamily="34" charset="-122"/>
                <a:ea typeface="微软雅黑" panose="020B0503020204020204" pitchFamily="34" charset="-122"/>
              </a:rPr>
              <a:t>则进程是活着的</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559491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en-US" altLang="zh-CN" sz="3200" dirty="0" err="1"/>
              <a:t>linux</a:t>
            </a:r>
            <a:r>
              <a:rPr lang="zh-CN" altLang="en-US" sz="3200" dirty="0"/>
              <a:t>重定向命令详解</a:t>
            </a:r>
            <a:r>
              <a:rPr lang="en-US" altLang="zh-CN" sz="3200" dirty="0"/>
              <a:t>(</a:t>
            </a:r>
            <a:r>
              <a:rPr lang="zh-CN" altLang="en-US" sz="3200" dirty="0"/>
              <a:t>如</a:t>
            </a:r>
            <a:r>
              <a:rPr lang="en-US" altLang="zh-CN" sz="3200" dirty="0">
                <a:solidFill>
                  <a:schemeClr val="accent6"/>
                </a:solidFill>
              </a:rPr>
              <a:t>1&gt;/dev/null 2&gt;&amp;1</a:t>
            </a:r>
            <a:r>
              <a:rPr lang="en-US" altLang="zh-CN" sz="3200" dirty="0">
                <a:solidFill>
                  <a:srgbClr val="FF0000"/>
                </a:solidFill>
              </a:rPr>
              <a:t>)</a:t>
            </a:r>
            <a:endParaRPr lang="zh-CN" altLang="en-US" sz="3200" dirty="0">
              <a:solidFill>
                <a:srgbClr val="FF0000"/>
              </a:solidFill>
            </a:endParaRPr>
          </a:p>
        </p:txBody>
      </p:sp>
      <p:sp>
        <p:nvSpPr>
          <p:cNvPr id="3" name="矩形 2">
            <a:extLst>
              <a:ext uri="{FF2B5EF4-FFF2-40B4-BE49-F238E27FC236}">
                <a16:creationId xmlns:a16="http://schemas.microsoft.com/office/drawing/2014/main" id="{2EB05F77-E530-4248-AE47-0BFC0354119C}"/>
              </a:ext>
            </a:extLst>
          </p:cNvPr>
          <p:cNvSpPr/>
          <p:nvPr/>
        </p:nvSpPr>
        <p:spPr>
          <a:xfrm>
            <a:off x="1128000" y="1089000"/>
            <a:ext cx="8026685" cy="400110"/>
          </a:xfrm>
          <a:prstGeom prst="rect">
            <a:avLst/>
          </a:prstGeom>
        </p:spPr>
        <p:txBody>
          <a:bodyPr wrap="none">
            <a:spAutoFit/>
          </a:bodyPr>
          <a:lstStyle/>
          <a:p>
            <a:r>
              <a:rPr lang="zh-CN" altLang="en-US" sz="2000" dirty="0"/>
              <a:t>命令：</a:t>
            </a:r>
            <a:r>
              <a:rPr lang="en-US" altLang="zh-CN" sz="2000" dirty="0" err="1"/>
              <a:t>ps</a:t>
            </a:r>
            <a:r>
              <a:rPr lang="en-US" altLang="zh-CN" sz="2000" dirty="0"/>
              <a:t> -</a:t>
            </a:r>
            <a:r>
              <a:rPr lang="en-US" altLang="zh-CN" sz="2000" dirty="0" err="1"/>
              <a:t>ef</a:t>
            </a:r>
            <a:r>
              <a:rPr lang="en-US" altLang="zh-CN" sz="2000" dirty="0"/>
              <a:t> |grep "</a:t>
            </a:r>
            <a:r>
              <a:rPr lang="en-US" altLang="zh-CN" sz="2000" dirty="0" err="1"/>
              <a:t>nginx</a:t>
            </a:r>
            <a:r>
              <a:rPr lang="en-US" altLang="zh-CN" sz="2000" dirty="0"/>
              <a:t>: master process" |</a:t>
            </a:r>
            <a:r>
              <a:rPr lang="en-US" altLang="zh-CN" sz="2000" dirty="0">
                <a:solidFill>
                  <a:srgbClr val="FF0000"/>
                </a:solidFill>
              </a:rPr>
              <a:t>grep -v grep </a:t>
            </a:r>
            <a:r>
              <a:rPr lang="en-US" altLang="zh-CN" sz="2000" dirty="0"/>
              <a:t>1&gt;/dev/null 2&gt;&amp;1</a:t>
            </a:r>
          </a:p>
        </p:txBody>
      </p:sp>
      <p:sp>
        <p:nvSpPr>
          <p:cNvPr id="6" name="矩形 5">
            <a:extLst>
              <a:ext uri="{FF2B5EF4-FFF2-40B4-BE49-F238E27FC236}">
                <a16:creationId xmlns:a16="http://schemas.microsoft.com/office/drawing/2014/main" id="{6CDE6B78-8C59-4BEF-81DB-96BE7F51F845}"/>
              </a:ext>
            </a:extLst>
          </p:cNvPr>
          <p:cNvSpPr/>
          <p:nvPr/>
        </p:nvSpPr>
        <p:spPr>
          <a:xfrm>
            <a:off x="1246339" y="2034000"/>
            <a:ext cx="7413321" cy="3170099"/>
          </a:xfrm>
          <a:prstGeom prst="rect">
            <a:avLst/>
          </a:prstGeom>
        </p:spPr>
        <p:txBody>
          <a:bodyPr wrap="square">
            <a:spAutoFit/>
          </a:bodyPr>
          <a:lstStyle/>
          <a:p>
            <a:r>
              <a:rPr lang="zh-CN" altLang="en-US" sz="2000" b="1" dirty="0">
                <a:solidFill>
                  <a:srgbClr val="000000"/>
                </a:solidFill>
                <a:latin typeface="微软雅黑" panose="020B0503020204020204" pitchFamily="34" charset="-122"/>
                <a:ea typeface="微软雅黑" panose="020B0503020204020204" pitchFamily="34" charset="-122"/>
              </a:rPr>
              <a:t>基础</a:t>
            </a:r>
            <a:endParaRPr lang="en-US" altLang="zh-CN" sz="2000" b="1" dirty="0">
              <a:solidFill>
                <a:srgbClr val="000000"/>
              </a:solidFill>
              <a:latin typeface="微软雅黑" panose="020B0503020204020204" pitchFamily="34" charset="-122"/>
              <a:ea typeface="微软雅黑" panose="020B0503020204020204" pitchFamily="34" charset="-122"/>
            </a:endParaRPr>
          </a:p>
          <a:p>
            <a:r>
              <a:rPr lang="en-US" altLang="zh-CN" dirty="0">
                <a:solidFill>
                  <a:srgbClr val="000000"/>
                </a:solidFill>
                <a:latin typeface="微软雅黑" panose="020B0503020204020204" pitchFamily="34" charset="-122"/>
                <a:ea typeface="微软雅黑" panose="020B0503020204020204" pitchFamily="34" charset="-122"/>
              </a:rPr>
              <a:t>0</a:t>
            </a:r>
            <a:r>
              <a:rPr lang="zh-CN" altLang="en-US" dirty="0">
                <a:solidFill>
                  <a:srgbClr val="000000"/>
                </a:solidFill>
                <a:latin typeface="微软雅黑" panose="020B0503020204020204" pitchFamily="34" charset="-122"/>
                <a:ea typeface="微软雅黑" panose="020B0503020204020204" pitchFamily="34" charset="-122"/>
              </a:rPr>
              <a:t>：表示标准输入</a:t>
            </a:r>
            <a:r>
              <a:rPr lang="en-US" altLang="zh-CN" dirty="0">
                <a:solidFill>
                  <a:srgbClr val="000000"/>
                </a:solidFill>
                <a:latin typeface="微软雅黑" panose="020B0503020204020204" pitchFamily="34" charset="-122"/>
                <a:ea typeface="微软雅黑" panose="020B0503020204020204" pitchFamily="34" charset="-122"/>
              </a:rPr>
              <a:t>stdin</a:t>
            </a:r>
          </a:p>
          <a:p>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：表示标准输出</a:t>
            </a:r>
            <a:r>
              <a:rPr lang="en-US" altLang="zh-CN" dirty="0" err="1">
                <a:solidFill>
                  <a:srgbClr val="000000"/>
                </a:solidFill>
                <a:latin typeface="微软雅黑" panose="020B0503020204020204" pitchFamily="34" charset="-122"/>
                <a:ea typeface="微软雅黑" panose="020B0503020204020204" pitchFamily="34" charset="-122"/>
              </a:rPr>
              <a:t>stdout</a:t>
            </a:r>
            <a:r>
              <a:rPr lang="zh-CN" altLang="en-US" dirty="0">
                <a:solidFill>
                  <a:srgbClr val="000000"/>
                </a:solidFill>
                <a:latin typeface="微软雅黑" panose="020B0503020204020204" pitchFamily="34" charset="-122"/>
                <a:ea typeface="微软雅黑" panose="020B0503020204020204" pitchFamily="34" charset="-122"/>
              </a:rPr>
              <a:t>，系统默认为</a:t>
            </a: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，可省略</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即</a:t>
            </a:r>
            <a:r>
              <a:rPr lang="en-US" altLang="zh-CN" dirty="0">
                <a:solidFill>
                  <a:srgbClr val="000000"/>
                </a:solidFill>
                <a:latin typeface="微软雅黑" panose="020B0503020204020204" pitchFamily="34" charset="-122"/>
                <a:ea typeface="微软雅黑" panose="020B0503020204020204" pitchFamily="34" charset="-122"/>
              </a:rPr>
              <a:t>1&gt;/dev/null</a:t>
            </a:r>
            <a:r>
              <a:rPr lang="zh-CN" altLang="en-US" dirty="0">
                <a:solidFill>
                  <a:srgbClr val="000000"/>
                </a:solidFill>
                <a:latin typeface="微软雅黑" panose="020B0503020204020204" pitchFamily="34" charset="-122"/>
                <a:ea typeface="微软雅黑" panose="020B0503020204020204" pitchFamily="34" charset="-122"/>
              </a:rPr>
              <a:t>等价于</a:t>
            </a:r>
            <a:r>
              <a:rPr lang="en-US" altLang="zh-CN" dirty="0">
                <a:solidFill>
                  <a:srgbClr val="000000"/>
                </a:solidFill>
                <a:latin typeface="微软雅黑" panose="020B0503020204020204" pitchFamily="34" charset="-122"/>
                <a:ea typeface="微软雅黑" panose="020B0503020204020204" pitchFamily="34" charset="-122"/>
              </a:rPr>
              <a:t>&gt;/dev/null)</a:t>
            </a:r>
          </a:p>
          <a:p>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：表示标准错误</a:t>
            </a:r>
            <a:r>
              <a:rPr lang="en-US" altLang="zh-CN" dirty="0">
                <a:solidFill>
                  <a:srgbClr val="000000"/>
                </a:solidFill>
                <a:latin typeface="微软雅黑" panose="020B0503020204020204" pitchFamily="34" charset="-122"/>
                <a:ea typeface="微软雅黑" panose="020B0503020204020204" pitchFamily="34" charset="-122"/>
              </a:rPr>
              <a:t>stderr</a:t>
            </a:r>
          </a:p>
          <a:p>
            <a:endParaRPr lang="en-US" altLang="zh-CN" dirty="0">
              <a:solidFill>
                <a:srgbClr val="000000"/>
              </a:solidFill>
              <a:latin typeface="微软雅黑" panose="020B0503020204020204" pitchFamily="34" charset="-122"/>
              <a:ea typeface="微软雅黑" panose="020B0503020204020204" pitchFamily="34" charset="-122"/>
            </a:endParaRPr>
          </a:p>
          <a:p>
            <a:r>
              <a:rPr lang="en-US" altLang="zh-CN" dirty="0">
                <a:solidFill>
                  <a:srgbClr val="000000"/>
                </a:solidFill>
                <a:latin typeface="微软雅黑" panose="020B0503020204020204" pitchFamily="34" charset="-122"/>
                <a:ea typeface="微软雅黑" panose="020B0503020204020204" pitchFamily="34" charset="-122"/>
              </a:rPr>
              <a:t>&gt;</a:t>
            </a:r>
            <a:r>
              <a:rPr lang="zh-CN" altLang="en-US" dirty="0">
                <a:solidFill>
                  <a:srgbClr val="000000"/>
                </a:solidFill>
                <a:latin typeface="微软雅黑" panose="020B0503020204020204" pitchFamily="34" charset="-122"/>
                <a:ea typeface="微软雅黑" panose="020B0503020204020204" pitchFamily="34" charset="-122"/>
              </a:rPr>
              <a:t>：表示重定向（即将输出定向到指定路径文件，</a:t>
            </a:r>
            <a:r>
              <a:rPr lang="en-US" altLang="zh-CN" dirty="0">
                <a:solidFill>
                  <a:srgbClr val="000000"/>
                </a:solidFill>
                <a:latin typeface="微软雅黑" panose="020B0503020204020204" pitchFamily="34" charset="-122"/>
                <a:ea typeface="微软雅黑" panose="020B0503020204020204" pitchFamily="34" charset="-122"/>
              </a:rPr>
              <a:t>&gt;/dev/null</a:t>
            </a:r>
            <a:r>
              <a:rPr lang="zh-CN" altLang="en-US" dirty="0">
                <a:solidFill>
                  <a:srgbClr val="000000"/>
                </a:solidFill>
                <a:latin typeface="微软雅黑" panose="020B0503020204020204" pitchFamily="34" charset="-122"/>
                <a:ea typeface="微软雅黑" panose="020B0503020204020204" pitchFamily="34" charset="-122"/>
              </a:rPr>
              <a:t>表示将标准输出重定向到空设备文件，即不输出任何信息到终端，即不显示任何信息。）</a:t>
            </a:r>
          </a:p>
          <a:p>
            <a:r>
              <a:rPr lang="en-US" altLang="zh-CN" dirty="0">
                <a:solidFill>
                  <a:srgbClr val="000000"/>
                </a:solidFill>
                <a:latin typeface="微软雅黑" panose="020B0503020204020204" pitchFamily="34" charset="-122"/>
                <a:ea typeface="微软雅黑" panose="020B0503020204020204" pitchFamily="34" charset="-122"/>
              </a:rPr>
              <a:t>2&gt;&amp;1</a:t>
            </a:r>
            <a:r>
              <a:rPr lang="zh-CN" altLang="en-US" dirty="0">
                <a:solidFill>
                  <a:srgbClr val="000000"/>
                </a:solidFill>
                <a:latin typeface="微软雅黑" panose="020B0503020204020204" pitchFamily="34" charset="-122"/>
                <a:ea typeface="微软雅黑" panose="020B0503020204020204" pitchFamily="34" charset="-122"/>
              </a:rPr>
              <a:t>：其中的</a:t>
            </a:r>
            <a:r>
              <a:rPr lang="en-US" altLang="zh-CN" dirty="0">
                <a:solidFill>
                  <a:srgbClr val="000000"/>
                </a:solidFill>
                <a:latin typeface="微软雅黑" panose="020B0503020204020204" pitchFamily="34" charset="-122"/>
                <a:ea typeface="微软雅黑" panose="020B0503020204020204" pitchFamily="34" charset="-122"/>
              </a:rPr>
              <a:t>&amp;</a:t>
            </a:r>
            <a:r>
              <a:rPr lang="zh-CN" altLang="en-US" dirty="0">
                <a:solidFill>
                  <a:srgbClr val="000000"/>
                </a:solidFill>
                <a:latin typeface="微软雅黑" panose="020B0503020204020204" pitchFamily="34" charset="-122"/>
                <a:ea typeface="微软雅黑" panose="020B0503020204020204" pitchFamily="34" charset="-122"/>
              </a:rPr>
              <a:t>表示等同于的意思，即</a:t>
            </a:r>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标准错误</a:t>
            </a:r>
            <a:r>
              <a:rPr lang="en-US" altLang="zh-CN" dirty="0">
                <a:solidFill>
                  <a:srgbClr val="000000"/>
                </a:solidFill>
                <a:latin typeface="微软雅黑" panose="020B0503020204020204" pitchFamily="34" charset="-122"/>
                <a:ea typeface="微软雅黑" panose="020B0503020204020204" pitchFamily="34" charset="-122"/>
              </a:rPr>
              <a:t>stderr)</a:t>
            </a:r>
            <a:r>
              <a:rPr lang="zh-CN" altLang="en-US" dirty="0">
                <a:solidFill>
                  <a:srgbClr val="000000"/>
                </a:solidFill>
                <a:latin typeface="微软雅黑" panose="020B0503020204020204" pitchFamily="34" charset="-122"/>
                <a:ea typeface="微软雅黑" panose="020B0503020204020204" pitchFamily="34" charset="-122"/>
              </a:rPr>
              <a:t>的重定向等同于</a:t>
            </a:r>
            <a:r>
              <a:rPr lang="en-US" altLang="zh-CN" dirty="0">
                <a:solidFill>
                  <a:srgbClr val="000000"/>
                </a:solidFill>
                <a:latin typeface="微软雅黑" panose="020B0503020204020204" pitchFamily="34" charset="-122"/>
                <a:ea typeface="微软雅黑" panose="020B0503020204020204" pitchFamily="34" charset="-122"/>
              </a:rPr>
              <a:t>1</a:t>
            </a:r>
            <a:endParaRPr lang="zh-CN" altLang="en-US" i="0" dirty="0">
              <a:solidFill>
                <a:srgbClr val="0000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970328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zh-CN" altLang="en-US" sz="3200" dirty="0"/>
              <a:t>怎么启动进程？</a:t>
            </a:r>
          </a:p>
        </p:txBody>
      </p:sp>
      <p:sp>
        <p:nvSpPr>
          <p:cNvPr id="5" name="矩形 4">
            <a:extLst>
              <a:ext uri="{FF2B5EF4-FFF2-40B4-BE49-F238E27FC236}">
                <a16:creationId xmlns:a16="http://schemas.microsoft.com/office/drawing/2014/main" id="{F48A57A8-886C-46DC-81EB-1766FD6CB46B}"/>
              </a:ext>
            </a:extLst>
          </p:cNvPr>
          <p:cNvSpPr/>
          <p:nvPr/>
        </p:nvSpPr>
        <p:spPr>
          <a:xfrm>
            <a:off x="1803990" y="2755622"/>
            <a:ext cx="6370668" cy="954107"/>
          </a:xfrm>
          <a:prstGeom prst="rect">
            <a:avLst/>
          </a:prstGeom>
        </p:spPr>
        <p:txBody>
          <a:bodyPr wrap="square">
            <a:spAutoFit/>
          </a:bodyPr>
          <a:lstStyle/>
          <a:p>
            <a:r>
              <a:rPr lang="zh-CN" altLang="en-US" sz="2000" dirty="0">
                <a:solidFill>
                  <a:srgbClr val="FF0000"/>
                </a:solidFill>
              </a:rPr>
              <a:t>比如：</a:t>
            </a:r>
            <a:r>
              <a:rPr lang="en-US" altLang="zh-CN" sz="2000" dirty="0">
                <a:solidFill>
                  <a:srgbClr val="FF0000"/>
                </a:solidFill>
              </a:rPr>
              <a:t> </a:t>
            </a:r>
            <a:r>
              <a:rPr lang="en-US" altLang="zh-CN" sz="2000" dirty="0" err="1">
                <a:solidFill>
                  <a:srgbClr val="FF0000"/>
                </a:solidFill>
              </a:rPr>
              <a:t>os.system</a:t>
            </a:r>
            <a:r>
              <a:rPr lang="en-US" altLang="zh-CN" sz="2000" dirty="0">
                <a:solidFill>
                  <a:srgbClr val="FF0000"/>
                </a:solidFill>
              </a:rPr>
              <a:t>("/</a:t>
            </a:r>
            <a:r>
              <a:rPr lang="en-US" altLang="zh-CN" sz="2000" dirty="0" err="1">
                <a:solidFill>
                  <a:srgbClr val="FF0000"/>
                </a:solidFill>
              </a:rPr>
              <a:t>usr</a:t>
            </a:r>
            <a:r>
              <a:rPr lang="en-US" altLang="zh-CN" sz="2000" dirty="0">
                <a:solidFill>
                  <a:srgbClr val="FF0000"/>
                </a:solidFill>
              </a:rPr>
              <a:t>/local/</a:t>
            </a:r>
            <a:r>
              <a:rPr lang="en-US" altLang="zh-CN" sz="2000" dirty="0" err="1">
                <a:solidFill>
                  <a:srgbClr val="FF0000"/>
                </a:solidFill>
              </a:rPr>
              <a:t>nginx</a:t>
            </a:r>
            <a:r>
              <a:rPr lang="en-US" altLang="zh-CN" sz="2000" dirty="0">
                <a:solidFill>
                  <a:srgbClr val="FF0000"/>
                </a:solidFill>
              </a:rPr>
              <a:t>/</a:t>
            </a:r>
            <a:r>
              <a:rPr lang="en-US" altLang="zh-CN" sz="2000" dirty="0" err="1">
                <a:solidFill>
                  <a:srgbClr val="FF0000"/>
                </a:solidFill>
              </a:rPr>
              <a:t>sbin</a:t>
            </a:r>
            <a:r>
              <a:rPr lang="en-US" altLang="zh-CN" sz="2000" dirty="0">
                <a:solidFill>
                  <a:srgbClr val="FF0000"/>
                </a:solidFill>
              </a:rPr>
              <a:t>/</a:t>
            </a:r>
            <a:r>
              <a:rPr lang="en-US" altLang="zh-CN" sz="2000" dirty="0" err="1">
                <a:solidFill>
                  <a:srgbClr val="FF0000"/>
                </a:solidFill>
              </a:rPr>
              <a:t>nginx</a:t>
            </a:r>
            <a:r>
              <a:rPr lang="en-US" altLang="zh-CN" sz="2000" dirty="0">
                <a:solidFill>
                  <a:srgbClr val="FF0000"/>
                </a:solidFill>
              </a:rPr>
              <a:t>")</a:t>
            </a:r>
          </a:p>
          <a:p>
            <a:endParaRPr lang="en-US" altLang="zh-CN" dirty="0"/>
          </a:p>
          <a:p>
            <a:endParaRPr lang="zh-CN" altLang="en-US" dirty="0"/>
          </a:p>
        </p:txBody>
      </p:sp>
      <p:sp>
        <p:nvSpPr>
          <p:cNvPr id="6" name="矩形 5">
            <a:extLst>
              <a:ext uri="{FF2B5EF4-FFF2-40B4-BE49-F238E27FC236}">
                <a16:creationId xmlns:a16="http://schemas.microsoft.com/office/drawing/2014/main" id="{9F5AD1EB-3B2F-4F74-98A5-8E1AB0DE5BB7}"/>
              </a:ext>
            </a:extLst>
          </p:cNvPr>
          <p:cNvSpPr/>
          <p:nvPr/>
        </p:nvSpPr>
        <p:spPr>
          <a:xfrm>
            <a:off x="2073000" y="1758948"/>
            <a:ext cx="5571599" cy="523220"/>
          </a:xfrm>
          <a:prstGeom prst="rect">
            <a:avLst/>
          </a:prstGeom>
        </p:spPr>
        <p:txBody>
          <a:bodyPr wrap="square">
            <a:spAutoFit/>
          </a:bodyPr>
          <a:lstStyle/>
          <a:p>
            <a:r>
              <a:rPr lang="en-US" altLang="zh-CN" sz="2800" dirty="0" err="1">
                <a:solidFill>
                  <a:srgbClr val="FF0000"/>
                </a:solidFill>
                <a:latin typeface="Consolas" panose="020B0609020204030204" pitchFamily="49" charset="0"/>
              </a:rPr>
              <a:t>os.system</a:t>
            </a:r>
            <a:r>
              <a:rPr lang="en-US" altLang="zh-CN" sz="2800" dirty="0">
                <a:solidFill>
                  <a:srgbClr val="FF0000"/>
                </a:solidFill>
                <a:latin typeface="Consolas" panose="020B0609020204030204" pitchFamily="49" charset="0"/>
              </a:rPr>
              <a:t>(</a:t>
            </a:r>
            <a:r>
              <a:rPr lang="en-US" altLang="zh-CN" sz="2800" dirty="0" err="1">
                <a:solidFill>
                  <a:srgbClr val="FF0000"/>
                </a:solidFill>
                <a:latin typeface="Consolas" panose="020B0609020204030204" pitchFamily="49" charset="0"/>
              </a:rPr>
              <a:t>startCmd</a:t>
            </a:r>
            <a:r>
              <a:rPr lang="en-US" altLang="zh-CN" sz="2800" dirty="0">
                <a:solidFill>
                  <a:srgbClr val="FF0000"/>
                </a:solidFill>
                <a:latin typeface="Consolas" panose="020B0609020204030204" pitchFamily="49" charset="0"/>
              </a:rPr>
              <a:t>)</a:t>
            </a:r>
            <a:endParaRPr lang="en-US" altLang="zh-CN" sz="2800" b="0" dirty="0">
              <a:solidFill>
                <a:srgbClr val="FF0000"/>
              </a:solidFill>
              <a:effectLst/>
              <a:latin typeface="Consolas" panose="020B0609020204030204" pitchFamily="49" charset="0"/>
            </a:endParaRPr>
          </a:p>
        </p:txBody>
      </p:sp>
      <p:pic>
        <p:nvPicPr>
          <p:cNvPr id="8" name="图片 7">
            <a:extLst>
              <a:ext uri="{FF2B5EF4-FFF2-40B4-BE49-F238E27FC236}">
                <a16:creationId xmlns:a16="http://schemas.microsoft.com/office/drawing/2014/main" id="{ED783D13-ECE2-4E11-80A9-FA66CAEC059E}"/>
              </a:ext>
            </a:extLst>
          </p:cNvPr>
          <p:cNvPicPr>
            <a:picLocks noChangeAspect="1"/>
          </p:cNvPicPr>
          <p:nvPr/>
        </p:nvPicPr>
        <p:blipFill>
          <a:blip r:embed="rId2"/>
          <a:stretch>
            <a:fillRect/>
          </a:stretch>
        </p:blipFill>
        <p:spPr>
          <a:xfrm>
            <a:off x="1803990" y="4174534"/>
            <a:ext cx="5243014" cy="723963"/>
          </a:xfrm>
          <a:prstGeom prst="rect">
            <a:avLst/>
          </a:prstGeom>
        </p:spPr>
      </p:pic>
      <p:pic>
        <p:nvPicPr>
          <p:cNvPr id="9" name="图片 8">
            <a:extLst>
              <a:ext uri="{FF2B5EF4-FFF2-40B4-BE49-F238E27FC236}">
                <a16:creationId xmlns:a16="http://schemas.microsoft.com/office/drawing/2014/main" id="{B294C986-4CFC-42B5-9FB8-C28C2772A33D}"/>
              </a:ext>
            </a:extLst>
          </p:cNvPr>
          <p:cNvPicPr>
            <a:picLocks noChangeAspect="1"/>
          </p:cNvPicPr>
          <p:nvPr/>
        </p:nvPicPr>
        <p:blipFill>
          <a:blip r:embed="rId3"/>
          <a:stretch>
            <a:fillRect/>
          </a:stretch>
        </p:blipFill>
        <p:spPr>
          <a:xfrm>
            <a:off x="8125317" y="0"/>
            <a:ext cx="1780683" cy="2181793"/>
          </a:xfrm>
          <a:prstGeom prst="rect">
            <a:avLst/>
          </a:prstGeom>
        </p:spPr>
      </p:pic>
    </p:spTree>
    <p:extLst>
      <p:ext uri="{BB962C8B-B14F-4D97-AF65-F5344CB8AC3E}">
        <p14:creationId xmlns:p14="http://schemas.microsoft.com/office/powerpoint/2010/main" val="204960477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en-US" altLang="zh-CN" sz="3200" dirty="0"/>
              <a:t>2.2 </a:t>
            </a:r>
            <a:r>
              <a:rPr lang="zh-CN" altLang="en-US" sz="3200" dirty="0"/>
              <a:t>配置文件</a:t>
            </a:r>
          </a:p>
        </p:txBody>
      </p:sp>
      <p:pic>
        <p:nvPicPr>
          <p:cNvPr id="3" name="图片 2">
            <a:extLst>
              <a:ext uri="{FF2B5EF4-FFF2-40B4-BE49-F238E27FC236}">
                <a16:creationId xmlns:a16="http://schemas.microsoft.com/office/drawing/2014/main" id="{63F96123-B9BC-41CF-93ED-8F19B43A03AE}"/>
              </a:ext>
            </a:extLst>
          </p:cNvPr>
          <p:cNvPicPr>
            <a:picLocks noChangeAspect="1"/>
          </p:cNvPicPr>
          <p:nvPr/>
        </p:nvPicPr>
        <p:blipFill>
          <a:blip r:embed="rId2"/>
          <a:stretch>
            <a:fillRect/>
          </a:stretch>
        </p:blipFill>
        <p:spPr>
          <a:xfrm>
            <a:off x="2658000" y="854893"/>
            <a:ext cx="6331704" cy="3419902"/>
          </a:xfrm>
          <a:prstGeom prst="rect">
            <a:avLst/>
          </a:prstGeom>
        </p:spPr>
      </p:pic>
      <p:sp>
        <p:nvSpPr>
          <p:cNvPr id="6" name="文本框 5">
            <a:extLst>
              <a:ext uri="{FF2B5EF4-FFF2-40B4-BE49-F238E27FC236}">
                <a16:creationId xmlns:a16="http://schemas.microsoft.com/office/drawing/2014/main" id="{507F6FED-2BF1-48E8-A35B-5B056C353ED5}"/>
              </a:ext>
            </a:extLst>
          </p:cNvPr>
          <p:cNvSpPr txBox="1"/>
          <p:nvPr/>
        </p:nvSpPr>
        <p:spPr>
          <a:xfrm>
            <a:off x="3423000" y="5049000"/>
            <a:ext cx="4653838" cy="954107"/>
          </a:xfrm>
          <a:prstGeom prst="rect">
            <a:avLst/>
          </a:prstGeom>
          <a:noFill/>
        </p:spPr>
        <p:txBody>
          <a:bodyPr wrap="none" rtlCol="0">
            <a:spAutoFit/>
          </a:bodyPr>
          <a:lstStyle/>
          <a:p>
            <a:pPr marL="514350" indent="-514350">
              <a:buFont typeface="+mj-lt"/>
              <a:buAutoNum type="arabicPeriod"/>
            </a:pPr>
            <a:r>
              <a:rPr lang="zh-CN" altLang="en-US" sz="2800" dirty="0">
                <a:solidFill>
                  <a:srgbClr val="FF0000"/>
                </a:solidFill>
              </a:rPr>
              <a:t>怎么配置监控不同进程？</a:t>
            </a:r>
            <a:endParaRPr lang="en-US" altLang="zh-CN" sz="2800" dirty="0">
              <a:solidFill>
                <a:srgbClr val="FF0000"/>
              </a:solidFill>
            </a:endParaRPr>
          </a:p>
          <a:p>
            <a:pPr marL="514350" indent="-514350">
              <a:buFont typeface="+mj-lt"/>
              <a:buAutoNum type="arabicPeriod"/>
            </a:pPr>
            <a:r>
              <a:rPr lang="zh-CN" altLang="en-US" sz="2800" dirty="0">
                <a:solidFill>
                  <a:srgbClr val="FF0000"/>
                </a:solidFill>
              </a:rPr>
              <a:t>怎么配置邮件信息？</a:t>
            </a:r>
          </a:p>
        </p:txBody>
      </p:sp>
      <p:pic>
        <p:nvPicPr>
          <p:cNvPr id="7" name="图片 6">
            <a:extLst>
              <a:ext uri="{FF2B5EF4-FFF2-40B4-BE49-F238E27FC236}">
                <a16:creationId xmlns:a16="http://schemas.microsoft.com/office/drawing/2014/main" id="{235A9BF3-B793-43B0-84E4-98C5FAFD6867}"/>
              </a:ext>
            </a:extLst>
          </p:cNvPr>
          <p:cNvPicPr>
            <a:picLocks noChangeAspect="1"/>
          </p:cNvPicPr>
          <p:nvPr/>
        </p:nvPicPr>
        <p:blipFill>
          <a:blip r:embed="rId3"/>
          <a:stretch>
            <a:fillRect/>
          </a:stretch>
        </p:blipFill>
        <p:spPr>
          <a:xfrm>
            <a:off x="1353000" y="4832464"/>
            <a:ext cx="1386960" cy="1158340"/>
          </a:xfrm>
          <a:prstGeom prst="rect">
            <a:avLst/>
          </a:prstGeom>
        </p:spPr>
      </p:pic>
    </p:spTree>
    <p:extLst>
      <p:ext uri="{BB962C8B-B14F-4D97-AF65-F5344CB8AC3E}">
        <p14:creationId xmlns:p14="http://schemas.microsoft.com/office/powerpoint/2010/main" val="8362071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zh-CN" altLang="en-US" sz="3200" dirty="0"/>
              <a:t>怎么配置监控不同进程？</a:t>
            </a:r>
          </a:p>
        </p:txBody>
      </p:sp>
      <p:pic>
        <p:nvPicPr>
          <p:cNvPr id="4" name="图片 3">
            <a:extLst>
              <a:ext uri="{FF2B5EF4-FFF2-40B4-BE49-F238E27FC236}">
                <a16:creationId xmlns:a16="http://schemas.microsoft.com/office/drawing/2014/main" id="{0A50CF71-196F-4F73-A668-13EB48AA233D}"/>
              </a:ext>
            </a:extLst>
          </p:cNvPr>
          <p:cNvPicPr>
            <a:picLocks noChangeAspect="1"/>
          </p:cNvPicPr>
          <p:nvPr/>
        </p:nvPicPr>
        <p:blipFill>
          <a:blip r:embed="rId2"/>
          <a:stretch>
            <a:fillRect/>
          </a:stretch>
        </p:blipFill>
        <p:spPr>
          <a:xfrm>
            <a:off x="453000" y="1314000"/>
            <a:ext cx="9275537" cy="3150000"/>
          </a:xfrm>
          <a:prstGeom prst="rect">
            <a:avLst/>
          </a:prstGeom>
        </p:spPr>
      </p:pic>
    </p:spTree>
    <p:extLst>
      <p:ext uri="{BB962C8B-B14F-4D97-AF65-F5344CB8AC3E}">
        <p14:creationId xmlns:p14="http://schemas.microsoft.com/office/powerpoint/2010/main" val="355883098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zh-CN" altLang="en-US" sz="3200" dirty="0"/>
              <a:t>怎么配置邮件信息？</a:t>
            </a:r>
          </a:p>
        </p:txBody>
      </p:sp>
      <p:pic>
        <p:nvPicPr>
          <p:cNvPr id="6" name="图片 5">
            <a:extLst>
              <a:ext uri="{FF2B5EF4-FFF2-40B4-BE49-F238E27FC236}">
                <a16:creationId xmlns:a16="http://schemas.microsoft.com/office/drawing/2014/main" id="{322FE398-36AE-4018-AF8D-09E475BA91DF}"/>
              </a:ext>
            </a:extLst>
          </p:cNvPr>
          <p:cNvPicPr>
            <a:picLocks noChangeAspect="1"/>
          </p:cNvPicPr>
          <p:nvPr/>
        </p:nvPicPr>
        <p:blipFill>
          <a:blip r:embed="rId2"/>
          <a:stretch>
            <a:fillRect/>
          </a:stretch>
        </p:blipFill>
        <p:spPr>
          <a:xfrm>
            <a:off x="1533000" y="1449000"/>
            <a:ext cx="6210000" cy="3162677"/>
          </a:xfrm>
          <a:prstGeom prst="rect">
            <a:avLst/>
          </a:prstGeom>
        </p:spPr>
      </p:pic>
    </p:spTree>
    <p:extLst>
      <p:ext uri="{BB962C8B-B14F-4D97-AF65-F5344CB8AC3E}">
        <p14:creationId xmlns:p14="http://schemas.microsoft.com/office/powerpoint/2010/main" val="282781877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en-US" altLang="zh-CN" sz="3200" dirty="0"/>
              <a:t>2.3 </a:t>
            </a:r>
            <a:r>
              <a:rPr lang="zh-CN" altLang="en-US" sz="3200" dirty="0"/>
              <a:t>邮件报警</a:t>
            </a:r>
          </a:p>
        </p:txBody>
      </p:sp>
      <p:pic>
        <p:nvPicPr>
          <p:cNvPr id="3" name="图片 2">
            <a:extLst>
              <a:ext uri="{FF2B5EF4-FFF2-40B4-BE49-F238E27FC236}">
                <a16:creationId xmlns:a16="http://schemas.microsoft.com/office/drawing/2014/main" id="{E3070DA1-6C9B-4672-80A7-46853AEFBA71}"/>
              </a:ext>
            </a:extLst>
          </p:cNvPr>
          <p:cNvPicPr>
            <a:picLocks noChangeAspect="1"/>
          </p:cNvPicPr>
          <p:nvPr/>
        </p:nvPicPr>
        <p:blipFill>
          <a:blip r:embed="rId2"/>
          <a:stretch>
            <a:fillRect/>
          </a:stretch>
        </p:blipFill>
        <p:spPr>
          <a:xfrm>
            <a:off x="2793000" y="954000"/>
            <a:ext cx="6660000" cy="3522896"/>
          </a:xfrm>
          <a:prstGeom prst="rect">
            <a:avLst/>
          </a:prstGeom>
        </p:spPr>
      </p:pic>
      <p:sp>
        <p:nvSpPr>
          <p:cNvPr id="8" name="文本框 7">
            <a:extLst>
              <a:ext uri="{FF2B5EF4-FFF2-40B4-BE49-F238E27FC236}">
                <a16:creationId xmlns:a16="http://schemas.microsoft.com/office/drawing/2014/main" id="{27DEA85A-DB92-4294-96C3-4FC84F65F638}"/>
              </a:ext>
            </a:extLst>
          </p:cNvPr>
          <p:cNvSpPr txBox="1"/>
          <p:nvPr/>
        </p:nvSpPr>
        <p:spPr>
          <a:xfrm>
            <a:off x="3378000" y="4934580"/>
            <a:ext cx="5012911" cy="954107"/>
          </a:xfrm>
          <a:prstGeom prst="rect">
            <a:avLst/>
          </a:prstGeom>
          <a:noFill/>
        </p:spPr>
        <p:txBody>
          <a:bodyPr wrap="none" rtlCol="0">
            <a:spAutoFit/>
          </a:bodyPr>
          <a:lstStyle/>
          <a:p>
            <a:pPr marL="514350" indent="-514350">
              <a:buFont typeface="+mj-lt"/>
              <a:buAutoNum type="arabicPeriod"/>
            </a:pPr>
            <a:r>
              <a:rPr lang="zh-CN" altLang="en-US" sz="2800" dirty="0">
                <a:solidFill>
                  <a:srgbClr val="FF0000"/>
                </a:solidFill>
              </a:rPr>
              <a:t>配置多个收件人和授权信息</a:t>
            </a:r>
            <a:endParaRPr lang="en-US" altLang="zh-CN" sz="2800" dirty="0">
              <a:solidFill>
                <a:srgbClr val="FF0000"/>
              </a:solidFill>
            </a:endParaRPr>
          </a:p>
          <a:p>
            <a:pPr marL="514350" indent="-514350">
              <a:buFont typeface="+mj-lt"/>
              <a:buAutoNum type="arabicPeriod"/>
            </a:pPr>
            <a:r>
              <a:rPr lang="zh-CN" altLang="en-US" sz="2800" dirty="0">
                <a:solidFill>
                  <a:srgbClr val="FF0000"/>
                </a:solidFill>
              </a:rPr>
              <a:t>邮件格式</a:t>
            </a:r>
          </a:p>
        </p:txBody>
      </p:sp>
      <p:pic>
        <p:nvPicPr>
          <p:cNvPr id="9" name="图片 8">
            <a:extLst>
              <a:ext uri="{FF2B5EF4-FFF2-40B4-BE49-F238E27FC236}">
                <a16:creationId xmlns:a16="http://schemas.microsoft.com/office/drawing/2014/main" id="{B1FB6EED-BA8A-4B3E-A6F7-C1E1F47D90B4}"/>
              </a:ext>
            </a:extLst>
          </p:cNvPr>
          <p:cNvPicPr>
            <a:picLocks noChangeAspect="1"/>
          </p:cNvPicPr>
          <p:nvPr/>
        </p:nvPicPr>
        <p:blipFill>
          <a:blip r:embed="rId3"/>
          <a:stretch>
            <a:fillRect/>
          </a:stretch>
        </p:blipFill>
        <p:spPr>
          <a:xfrm>
            <a:off x="1353000" y="4832464"/>
            <a:ext cx="1386960" cy="1158340"/>
          </a:xfrm>
          <a:prstGeom prst="rect">
            <a:avLst/>
          </a:prstGeom>
        </p:spPr>
      </p:pic>
    </p:spTree>
    <p:extLst>
      <p:ext uri="{BB962C8B-B14F-4D97-AF65-F5344CB8AC3E}">
        <p14:creationId xmlns:p14="http://schemas.microsoft.com/office/powerpoint/2010/main" val="405424974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F1B9DB1-3D7C-4DA4-9440-D91EE42C5DBF}"/>
              </a:ext>
            </a:extLst>
          </p:cNvPr>
          <p:cNvSpPr>
            <a:spLocks noGrp="1"/>
          </p:cNvSpPr>
          <p:nvPr>
            <p:ph type="title"/>
          </p:nvPr>
        </p:nvSpPr>
        <p:spPr>
          <a:xfrm>
            <a:off x="488072" y="659368"/>
            <a:ext cx="6137020" cy="460711"/>
          </a:xfrm>
        </p:spPr>
        <p:txBody>
          <a:bodyPr/>
          <a:lstStyle/>
          <a:p>
            <a:r>
              <a:rPr lang="zh-CN" altLang="en-US" b="1" dirty="0"/>
              <a:t>讲师介绍</a:t>
            </a:r>
            <a:r>
              <a:rPr lang="en-US" altLang="zh-CN" dirty="0"/>
              <a:t>--</a:t>
            </a:r>
            <a:r>
              <a:rPr lang="zh-CN" altLang="en-US" dirty="0"/>
              <a:t>专业来自专注和实力</a:t>
            </a:r>
          </a:p>
        </p:txBody>
      </p:sp>
      <p:sp>
        <p:nvSpPr>
          <p:cNvPr id="21" name="添加标题">
            <a:extLst>
              <a:ext uri="{FF2B5EF4-FFF2-40B4-BE49-F238E27FC236}">
                <a16:creationId xmlns:a16="http://schemas.microsoft.com/office/drawing/2014/main" id="{8B7B6417-47B8-4ACC-9D30-57FD5F18367E}"/>
              </a:ext>
            </a:extLst>
          </p:cNvPr>
          <p:cNvSpPr txBox="1"/>
          <p:nvPr/>
        </p:nvSpPr>
        <p:spPr>
          <a:xfrm>
            <a:off x="145892" y="4052553"/>
            <a:ext cx="2918937" cy="1860574"/>
          </a:xfrm>
          <a:prstGeom prst="rect">
            <a:avLst/>
          </a:prstGeom>
          <a:noFill/>
        </p:spPr>
        <p:txBody>
          <a:bodyPr wrap="square" rtlCol="0">
            <a:spAutoFit/>
          </a:bodyPr>
          <a:lstStyle/>
          <a:p>
            <a:pPr algn="ctr">
              <a:lnSpc>
                <a:spcPct val="150000"/>
              </a:lnSpc>
            </a:pPr>
            <a:r>
              <a:rPr lang="en-US" altLang="zh-CN" sz="1518" b="1" dirty="0">
                <a:solidFill>
                  <a:schemeClr val="accent1"/>
                </a:solidFill>
                <a:latin typeface="思源宋体 CN SemiBold" panose="02020600000000000000" pitchFamily="18" charset="-122"/>
                <a:ea typeface="思源宋体 CN SemiBold" panose="02020600000000000000" pitchFamily="18" charset="-122"/>
              </a:rPr>
              <a:t>King</a:t>
            </a:r>
            <a:r>
              <a:rPr lang="zh-CN" altLang="en-US" sz="1518" b="1" dirty="0">
                <a:solidFill>
                  <a:schemeClr val="accent1"/>
                </a:solidFill>
                <a:latin typeface="思源宋体 CN SemiBold" panose="02020600000000000000" pitchFamily="18" charset="-122"/>
                <a:ea typeface="思源宋体 CN SemiBold" panose="02020600000000000000" pitchFamily="18" charset="-122"/>
              </a:rPr>
              <a:t>老师</a:t>
            </a:r>
            <a:endParaRPr lang="en-US" altLang="zh-CN" sz="1518" b="1" dirty="0">
              <a:solidFill>
                <a:schemeClr val="accent1"/>
              </a:solidFill>
              <a:latin typeface="思源宋体 CN SemiBold" panose="02020600000000000000" pitchFamily="18" charset="-122"/>
              <a:ea typeface="思源宋体 CN SemiBold" panose="02020600000000000000" pitchFamily="18" charset="-122"/>
            </a:endParaRPr>
          </a:p>
          <a:p>
            <a:pPr algn="just">
              <a:lnSpc>
                <a:spcPct val="150000"/>
              </a:lnSpc>
            </a:pPr>
            <a:r>
              <a:rPr lang="zh-CN" altLang="en-US" sz="1044" dirty="0">
                <a:solidFill>
                  <a:schemeClr val="tx2"/>
                </a:solidFill>
                <a:latin typeface="思源宋体 CN Medium" panose="02020500000000000000" pitchFamily="18" charset="-122"/>
                <a:ea typeface="思源宋体 CN Medium" panose="02020500000000000000" pitchFamily="18" charset="-122"/>
              </a:rPr>
              <a:t>系统架构师，曾供职著名创业公司系统架构师，微软亚洲研究院、创维集团全球研发中心。国内第一代商业</a:t>
            </a:r>
            <a:r>
              <a:rPr lang="en-US" altLang="zh-CN" sz="1044" dirty="0" err="1">
                <a:solidFill>
                  <a:schemeClr val="tx2"/>
                </a:solidFill>
                <a:latin typeface="思源宋体 CN Medium" panose="02020500000000000000" pitchFamily="18" charset="-122"/>
                <a:ea typeface="思源宋体 CN Medium" panose="02020500000000000000" pitchFamily="18" charset="-122"/>
              </a:rPr>
              <a:t>Paas</a:t>
            </a:r>
            <a:r>
              <a:rPr lang="zh-CN" altLang="en-US" sz="1044" dirty="0">
                <a:solidFill>
                  <a:schemeClr val="tx2"/>
                </a:solidFill>
                <a:latin typeface="思源宋体 CN Medium" panose="02020500000000000000" pitchFamily="18" charset="-122"/>
                <a:ea typeface="思源宋体 CN Medium" panose="02020500000000000000" pitchFamily="18" charset="-122"/>
              </a:rPr>
              <a:t>平台开发者。著有多个软件专利，参与多个开源软件维护。在全球化，高可用的物联网云平台架构与智能硬件设计方面有丰富的研发与实战经验。</a:t>
            </a:r>
          </a:p>
        </p:txBody>
      </p:sp>
      <p:pic>
        <p:nvPicPr>
          <p:cNvPr id="23" name="图片 22">
            <a:extLst>
              <a:ext uri="{FF2B5EF4-FFF2-40B4-BE49-F238E27FC236}">
                <a16:creationId xmlns:a16="http://schemas.microsoft.com/office/drawing/2014/main" id="{E835576F-5321-438D-8661-313AAF097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3824" y="1621375"/>
            <a:ext cx="3091844" cy="2061229"/>
          </a:xfrm>
          <a:custGeom>
            <a:avLst/>
            <a:gdLst>
              <a:gd name="connsiteX0" fmla="*/ 0 w 3258328"/>
              <a:gd name="connsiteY0" fmla="*/ 0 h 2387600"/>
              <a:gd name="connsiteX1" fmla="*/ 3258328 w 3258328"/>
              <a:gd name="connsiteY1" fmla="*/ 0 h 2387600"/>
              <a:gd name="connsiteX2" fmla="*/ 3258328 w 3258328"/>
              <a:gd name="connsiteY2" fmla="*/ 2387600 h 2387600"/>
              <a:gd name="connsiteX3" fmla="*/ 0 w 3258328"/>
              <a:gd name="connsiteY3" fmla="*/ 2387600 h 2387600"/>
            </a:gdLst>
            <a:ahLst/>
            <a:cxnLst>
              <a:cxn ang="0">
                <a:pos x="connsiteX0" y="connsiteY0"/>
              </a:cxn>
              <a:cxn ang="0">
                <a:pos x="connsiteX1" y="connsiteY1"/>
              </a:cxn>
              <a:cxn ang="0">
                <a:pos x="connsiteX2" y="connsiteY2"/>
              </a:cxn>
              <a:cxn ang="0">
                <a:pos x="connsiteX3" y="connsiteY3"/>
              </a:cxn>
            </a:cxnLst>
            <a:rect l="l" t="t" r="r" b="b"/>
            <a:pathLst>
              <a:path w="3258328" h="2387600">
                <a:moveTo>
                  <a:pt x="0" y="0"/>
                </a:moveTo>
                <a:lnTo>
                  <a:pt x="3258328" y="0"/>
                </a:lnTo>
                <a:lnTo>
                  <a:pt x="3258328" y="2387600"/>
                </a:lnTo>
                <a:lnTo>
                  <a:pt x="0" y="2387600"/>
                </a:lnTo>
                <a:close/>
              </a:path>
            </a:pathLst>
          </a:custGeom>
        </p:spPr>
      </p:pic>
      <p:sp>
        <p:nvSpPr>
          <p:cNvPr id="24" name="添加标题">
            <a:extLst>
              <a:ext uri="{FF2B5EF4-FFF2-40B4-BE49-F238E27FC236}">
                <a16:creationId xmlns:a16="http://schemas.microsoft.com/office/drawing/2014/main" id="{F7ABB0A8-C3AB-48FB-A34B-F35F07E50352}"/>
              </a:ext>
            </a:extLst>
          </p:cNvPr>
          <p:cNvSpPr txBox="1"/>
          <p:nvPr/>
        </p:nvSpPr>
        <p:spPr>
          <a:xfrm>
            <a:off x="3380338" y="4017855"/>
            <a:ext cx="2918937" cy="1860574"/>
          </a:xfrm>
          <a:prstGeom prst="rect">
            <a:avLst/>
          </a:prstGeom>
          <a:noFill/>
        </p:spPr>
        <p:txBody>
          <a:bodyPr wrap="square" rtlCol="0">
            <a:spAutoFit/>
          </a:bodyPr>
          <a:lstStyle/>
          <a:p>
            <a:pPr algn="ctr">
              <a:lnSpc>
                <a:spcPct val="150000"/>
              </a:lnSpc>
            </a:pPr>
            <a:r>
              <a:rPr lang="en-US" altLang="zh-CN" sz="1518" b="1" dirty="0">
                <a:solidFill>
                  <a:schemeClr val="accent2"/>
                </a:solidFill>
                <a:latin typeface="思源宋体 CN SemiBold" panose="02020600000000000000" pitchFamily="18" charset="-122"/>
                <a:ea typeface="思源宋体 CN SemiBold" panose="02020600000000000000" pitchFamily="18" charset="-122"/>
              </a:rPr>
              <a:t>Lee</a:t>
            </a:r>
            <a:r>
              <a:rPr lang="zh-CN" altLang="en-US" sz="1518" b="1" dirty="0">
                <a:solidFill>
                  <a:schemeClr val="accent2"/>
                </a:solidFill>
                <a:latin typeface="思源宋体 CN SemiBold" panose="02020600000000000000" pitchFamily="18" charset="-122"/>
                <a:ea typeface="思源宋体 CN SemiBold" panose="02020600000000000000" pitchFamily="18" charset="-122"/>
              </a:rPr>
              <a:t>老师</a:t>
            </a:r>
            <a:endParaRPr lang="en-US" altLang="zh-CN" sz="1518" b="1" dirty="0">
              <a:solidFill>
                <a:schemeClr val="accent2"/>
              </a:solidFill>
              <a:latin typeface="思源宋体 CN SemiBold" panose="02020600000000000000" pitchFamily="18" charset="-122"/>
              <a:ea typeface="思源宋体 CN SemiBold" panose="02020600000000000000" pitchFamily="18" charset="-122"/>
            </a:endParaRPr>
          </a:p>
          <a:p>
            <a:pPr algn="just">
              <a:lnSpc>
                <a:spcPct val="150000"/>
              </a:lnSpc>
            </a:pPr>
            <a:r>
              <a:rPr lang="zh-CN" altLang="en-US" sz="1044" dirty="0">
                <a:solidFill>
                  <a:schemeClr val="tx2"/>
                </a:solidFill>
                <a:latin typeface="思源宋体 CN Medium" panose="02020500000000000000" pitchFamily="18" charset="-122"/>
                <a:ea typeface="思源宋体 CN Medium" panose="02020500000000000000" pitchFamily="18" charset="-122"/>
              </a:rPr>
              <a:t>曾供职于华为和诺基亚通信长达</a:t>
            </a:r>
            <a:r>
              <a:rPr lang="en-US" altLang="zh-CN" sz="1044" dirty="0">
                <a:solidFill>
                  <a:schemeClr val="tx2"/>
                </a:solidFill>
                <a:latin typeface="思源宋体 CN Medium" panose="02020500000000000000" pitchFamily="18" charset="-122"/>
                <a:ea typeface="思源宋体 CN Medium" panose="02020500000000000000" pitchFamily="18" charset="-122"/>
              </a:rPr>
              <a:t>7</a:t>
            </a:r>
            <a:r>
              <a:rPr lang="zh-CN" altLang="en-US" sz="1044" dirty="0">
                <a:solidFill>
                  <a:schemeClr val="tx2"/>
                </a:solidFill>
                <a:latin typeface="思源宋体 CN Medium" panose="02020500000000000000" pitchFamily="18" charset="-122"/>
                <a:ea typeface="思源宋体 CN Medium" panose="02020500000000000000" pitchFamily="18" charset="-122"/>
              </a:rPr>
              <a:t>年时间，曾在某上市公司担任技术总监。 </a:t>
            </a:r>
            <a:r>
              <a:rPr lang="en-US" altLang="zh-CN" sz="1044" dirty="0">
                <a:solidFill>
                  <a:schemeClr val="tx2"/>
                </a:solidFill>
                <a:latin typeface="思源宋体 CN Medium" panose="02020500000000000000" pitchFamily="18" charset="-122"/>
                <a:ea typeface="思源宋体 CN Medium" panose="02020500000000000000" pitchFamily="18" charset="-122"/>
              </a:rPr>
              <a:t>10</a:t>
            </a:r>
            <a:r>
              <a:rPr lang="zh-CN" altLang="en-US" sz="1044" dirty="0">
                <a:solidFill>
                  <a:schemeClr val="tx2"/>
                </a:solidFill>
                <a:latin typeface="思源宋体 CN Medium" panose="02020500000000000000" pitchFamily="18" charset="-122"/>
                <a:ea typeface="思源宋体 CN Medium" panose="02020500000000000000" pitchFamily="18" charset="-122"/>
              </a:rPr>
              <a:t>年（</a:t>
            </a:r>
            <a:r>
              <a:rPr lang="en-US" altLang="zh-CN" sz="1044" dirty="0">
                <a:solidFill>
                  <a:schemeClr val="tx2"/>
                </a:solidFill>
                <a:latin typeface="思源宋体 CN Medium" panose="02020500000000000000" pitchFamily="18" charset="-122"/>
                <a:ea typeface="思源宋体 CN Medium" panose="02020500000000000000" pitchFamily="18" charset="-122"/>
              </a:rPr>
              <a:t>C/C++</a:t>
            </a:r>
            <a:r>
              <a:rPr lang="zh-CN" altLang="en-US" sz="1044" dirty="0">
                <a:solidFill>
                  <a:schemeClr val="tx2"/>
                </a:solidFill>
                <a:latin typeface="思源宋体 CN Medium" panose="02020500000000000000" pitchFamily="18" charset="-122"/>
                <a:ea typeface="思源宋体 CN Medium" panose="02020500000000000000" pitchFamily="18" charset="-122"/>
              </a:rPr>
              <a:t>）开发经验和产品管理经验，研究过过多款</a:t>
            </a:r>
            <a:r>
              <a:rPr lang="en-US" altLang="zh-CN" sz="1044" dirty="0">
                <a:solidFill>
                  <a:schemeClr val="tx2"/>
                </a:solidFill>
                <a:latin typeface="思源宋体 CN Medium" panose="02020500000000000000" pitchFamily="18" charset="-122"/>
                <a:ea typeface="思源宋体 CN Medium" panose="02020500000000000000" pitchFamily="18" charset="-122"/>
              </a:rPr>
              <a:t>C/C++</a:t>
            </a:r>
            <a:r>
              <a:rPr lang="zh-CN" altLang="en-US" sz="1044" dirty="0">
                <a:solidFill>
                  <a:schemeClr val="tx2"/>
                </a:solidFill>
                <a:latin typeface="思源宋体 CN Medium" panose="02020500000000000000" pitchFamily="18" charset="-122"/>
                <a:ea typeface="思源宋体 CN Medium" panose="02020500000000000000" pitchFamily="18" charset="-122"/>
              </a:rPr>
              <a:t>优秀开源软件的框架，开发过大型音频广播云平台，深入理解需求分析、架构分析和产品管理，精通敏捷开发流程和项目管理。</a:t>
            </a:r>
          </a:p>
        </p:txBody>
      </p:sp>
      <p:sp>
        <p:nvSpPr>
          <p:cNvPr id="27" name="添加标题">
            <a:extLst>
              <a:ext uri="{FF2B5EF4-FFF2-40B4-BE49-F238E27FC236}">
                <a16:creationId xmlns:a16="http://schemas.microsoft.com/office/drawing/2014/main" id="{B56E0F43-DD74-432B-9109-4E189CA40FE6}"/>
              </a:ext>
            </a:extLst>
          </p:cNvPr>
          <p:cNvSpPr txBox="1"/>
          <p:nvPr/>
        </p:nvSpPr>
        <p:spPr>
          <a:xfrm>
            <a:off x="6716985" y="4050352"/>
            <a:ext cx="2918937" cy="2101601"/>
          </a:xfrm>
          <a:prstGeom prst="rect">
            <a:avLst/>
          </a:prstGeom>
          <a:noFill/>
        </p:spPr>
        <p:txBody>
          <a:bodyPr wrap="square" rtlCol="0">
            <a:spAutoFit/>
          </a:bodyPr>
          <a:lstStyle/>
          <a:p>
            <a:pPr algn="ctr">
              <a:lnSpc>
                <a:spcPct val="150000"/>
              </a:lnSpc>
            </a:pPr>
            <a:r>
              <a:rPr lang="en-US" altLang="zh-CN" sz="1518" b="1" dirty="0">
                <a:solidFill>
                  <a:schemeClr val="accent3"/>
                </a:solidFill>
                <a:latin typeface="思源宋体 CN SemiBold" panose="02020600000000000000" pitchFamily="18" charset="-122"/>
                <a:ea typeface="思源宋体 CN SemiBold" panose="02020600000000000000" pitchFamily="18" charset="-122"/>
              </a:rPr>
              <a:t>Darren</a:t>
            </a:r>
            <a:r>
              <a:rPr lang="zh-CN" altLang="en-US" sz="1518" b="1" dirty="0">
                <a:solidFill>
                  <a:schemeClr val="accent3"/>
                </a:solidFill>
                <a:latin typeface="思源宋体 CN SemiBold" panose="02020600000000000000" pitchFamily="18" charset="-122"/>
                <a:ea typeface="思源宋体 CN SemiBold" panose="02020600000000000000" pitchFamily="18" charset="-122"/>
              </a:rPr>
              <a:t>老师</a:t>
            </a:r>
            <a:endParaRPr lang="en-US" altLang="zh-CN" sz="1518" b="1" dirty="0">
              <a:solidFill>
                <a:schemeClr val="accent3"/>
              </a:solidFill>
              <a:latin typeface="思源宋体 CN SemiBold" panose="02020600000000000000" pitchFamily="18" charset="-122"/>
              <a:ea typeface="思源宋体 CN SemiBold" panose="02020600000000000000" pitchFamily="18" charset="-122"/>
            </a:endParaRPr>
          </a:p>
          <a:p>
            <a:pPr algn="just">
              <a:lnSpc>
                <a:spcPct val="150000"/>
              </a:lnSpc>
            </a:pPr>
            <a:r>
              <a:rPr lang="zh-CN" altLang="en-US" sz="1044" dirty="0">
                <a:solidFill>
                  <a:schemeClr val="tx2"/>
                </a:solidFill>
                <a:latin typeface="思源宋体 CN Medium" panose="02020500000000000000" pitchFamily="18" charset="-122"/>
                <a:ea typeface="思源宋体 CN Medium" panose="02020500000000000000" pitchFamily="18" charset="-122"/>
              </a:rPr>
              <a:t>曾供职于国内知名半导体公司（珠海扬智</a:t>
            </a:r>
            <a:r>
              <a:rPr lang="en-US" altLang="zh-CN" sz="1044" dirty="0">
                <a:solidFill>
                  <a:schemeClr val="tx2"/>
                </a:solidFill>
                <a:latin typeface="思源宋体 CN Medium" panose="02020500000000000000" pitchFamily="18" charset="-122"/>
                <a:ea typeface="思源宋体 CN Medium" panose="02020500000000000000" pitchFamily="18" charset="-122"/>
              </a:rPr>
              <a:t>/</a:t>
            </a:r>
            <a:r>
              <a:rPr lang="zh-CN" altLang="en-US" sz="1044" dirty="0">
                <a:solidFill>
                  <a:schemeClr val="tx2"/>
                </a:solidFill>
                <a:latin typeface="思源宋体 CN Medium" panose="02020500000000000000" pitchFamily="18" charset="-122"/>
                <a:ea typeface="思源宋体 CN Medium" panose="02020500000000000000" pitchFamily="18" charset="-122"/>
              </a:rPr>
              <a:t>深圳联发科），曾在某互联网公司担任音视频通话项目经理。主要从事音视频驱动、多媒体中间件、流媒体服务器的开发，开发过即时通讯</a:t>
            </a:r>
            <a:r>
              <a:rPr lang="en-US" altLang="zh-CN" sz="1044" dirty="0">
                <a:solidFill>
                  <a:schemeClr val="tx2"/>
                </a:solidFill>
                <a:latin typeface="思源宋体 CN Medium" panose="02020500000000000000" pitchFamily="18" charset="-122"/>
                <a:ea typeface="思源宋体 CN Medium" panose="02020500000000000000" pitchFamily="18" charset="-122"/>
              </a:rPr>
              <a:t>+</a:t>
            </a:r>
            <a:r>
              <a:rPr lang="zh-CN" altLang="en-US" sz="1044" dirty="0">
                <a:solidFill>
                  <a:schemeClr val="tx2"/>
                </a:solidFill>
                <a:latin typeface="思源宋体 CN Medium" panose="02020500000000000000" pitchFamily="18" charset="-122"/>
                <a:ea typeface="思源宋体 CN Medium" panose="02020500000000000000" pitchFamily="18" charset="-122"/>
              </a:rPr>
              <a:t>音视频通话的大型项目，在音视频、</a:t>
            </a:r>
            <a:r>
              <a:rPr lang="en-US" altLang="zh-CN" sz="1044" dirty="0">
                <a:solidFill>
                  <a:schemeClr val="tx2"/>
                </a:solidFill>
                <a:latin typeface="思源宋体 CN Medium" panose="02020500000000000000" pitchFamily="18" charset="-122"/>
                <a:ea typeface="思源宋体 CN Medium" panose="02020500000000000000" pitchFamily="18" charset="-122"/>
              </a:rPr>
              <a:t>C/C++/GO Linux</a:t>
            </a:r>
            <a:r>
              <a:rPr lang="zh-CN" altLang="en-US" sz="1044" dirty="0">
                <a:solidFill>
                  <a:schemeClr val="tx2"/>
                </a:solidFill>
                <a:latin typeface="思源宋体 CN Medium" panose="02020500000000000000" pitchFamily="18" charset="-122"/>
                <a:ea typeface="思源宋体 CN Medium" panose="02020500000000000000" pitchFamily="18" charset="-122"/>
              </a:rPr>
              <a:t>服务器领域有丰富的实战经验。</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891" y="1561315"/>
            <a:ext cx="3118823" cy="2079215"/>
          </a:xfrm>
          <a:prstGeom prst="rect">
            <a:avLst/>
          </a:prstGeom>
        </p:spPr>
      </p:pic>
      <p:pic>
        <p:nvPicPr>
          <p:cNvPr id="7" name="图片 6"/>
          <p:cNvPicPr>
            <a:picLocks noChangeAspect="1"/>
          </p:cNvPicPr>
          <p:nvPr/>
        </p:nvPicPr>
        <p:blipFill>
          <a:blip r:embed="rId5"/>
          <a:stretch>
            <a:fillRect/>
          </a:stretch>
        </p:blipFill>
        <p:spPr>
          <a:xfrm>
            <a:off x="3317525" y="1561315"/>
            <a:ext cx="3183838" cy="2121294"/>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8478" y="1561314"/>
            <a:ext cx="3195950" cy="2130634"/>
          </a:xfrm>
          <a:prstGeom prst="rect">
            <a:avLst/>
          </a:prstGeom>
        </p:spPr>
      </p:pic>
      <p:pic>
        <p:nvPicPr>
          <p:cNvPr id="10" name="图片 9">
            <a:extLst>
              <a:ext uri="{FF2B5EF4-FFF2-40B4-BE49-F238E27FC236}">
                <a16:creationId xmlns:a16="http://schemas.microsoft.com/office/drawing/2014/main" id="{E93B56AB-7AB5-4BF4-9E24-E77A09A3E907}"/>
              </a:ext>
            </a:extLst>
          </p:cNvPr>
          <p:cNvPicPr>
            <a:picLocks noChangeAspect="1"/>
          </p:cNvPicPr>
          <p:nvPr/>
        </p:nvPicPr>
        <p:blipFill>
          <a:blip r:embed="rId7"/>
          <a:stretch>
            <a:fillRect/>
          </a:stretch>
        </p:blipFill>
        <p:spPr>
          <a:xfrm>
            <a:off x="9753519" y="1"/>
            <a:ext cx="1623334" cy="1989000"/>
          </a:xfrm>
          <a:prstGeom prst="rect">
            <a:avLst/>
          </a:prstGeom>
        </p:spPr>
      </p:pic>
    </p:spTree>
    <p:extLst>
      <p:ext uri="{BB962C8B-B14F-4D97-AF65-F5344CB8AC3E}">
        <p14:creationId xmlns:p14="http://schemas.microsoft.com/office/powerpoint/2010/main" val="1034584398"/>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zh-CN" altLang="en-US" sz="3200" dirty="0"/>
              <a:t>配置多个收件人和授权信息</a:t>
            </a:r>
          </a:p>
        </p:txBody>
      </p:sp>
      <p:pic>
        <p:nvPicPr>
          <p:cNvPr id="3" name="图片 2">
            <a:extLst>
              <a:ext uri="{FF2B5EF4-FFF2-40B4-BE49-F238E27FC236}">
                <a16:creationId xmlns:a16="http://schemas.microsoft.com/office/drawing/2014/main" id="{3E0EDB00-05CD-4FF1-94AF-296872D6DC78}"/>
              </a:ext>
            </a:extLst>
          </p:cNvPr>
          <p:cNvPicPr>
            <a:picLocks noChangeAspect="1"/>
          </p:cNvPicPr>
          <p:nvPr/>
        </p:nvPicPr>
        <p:blipFill>
          <a:blip r:embed="rId2"/>
          <a:stretch>
            <a:fillRect/>
          </a:stretch>
        </p:blipFill>
        <p:spPr>
          <a:xfrm>
            <a:off x="948000" y="1584000"/>
            <a:ext cx="8260108" cy="3375000"/>
          </a:xfrm>
          <a:prstGeom prst="rect">
            <a:avLst/>
          </a:prstGeom>
        </p:spPr>
      </p:pic>
    </p:spTree>
    <p:extLst>
      <p:ext uri="{BB962C8B-B14F-4D97-AF65-F5344CB8AC3E}">
        <p14:creationId xmlns:p14="http://schemas.microsoft.com/office/powerpoint/2010/main" val="28165961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zh-CN" altLang="en-US" sz="3200" dirty="0"/>
              <a:t>邮件格式</a:t>
            </a:r>
          </a:p>
        </p:txBody>
      </p:sp>
      <p:pic>
        <p:nvPicPr>
          <p:cNvPr id="3" name="图片 2">
            <a:extLst>
              <a:ext uri="{FF2B5EF4-FFF2-40B4-BE49-F238E27FC236}">
                <a16:creationId xmlns:a16="http://schemas.microsoft.com/office/drawing/2014/main" id="{AFABD693-2311-4C10-B423-6E19216B4C97}"/>
              </a:ext>
            </a:extLst>
          </p:cNvPr>
          <p:cNvPicPr>
            <a:picLocks noChangeAspect="1"/>
          </p:cNvPicPr>
          <p:nvPr/>
        </p:nvPicPr>
        <p:blipFill>
          <a:blip r:embed="rId2"/>
          <a:stretch>
            <a:fillRect/>
          </a:stretch>
        </p:blipFill>
        <p:spPr>
          <a:xfrm>
            <a:off x="273000" y="2664000"/>
            <a:ext cx="14232856" cy="1687500"/>
          </a:xfrm>
          <a:prstGeom prst="rect">
            <a:avLst/>
          </a:prstGeom>
        </p:spPr>
      </p:pic>
      <p:pic>
        <p:nvPicPr>
          <p:cNvPr id="6" name="图片 5">
            <a:extLst>
              <a:ext uri="{FF2B5EF4-FFF2-40B4-BE49-F238E27FC236}">
                <a16:creationId xmlns:a16="http://schemas.microsoft.com/office/drawing/2014/main" id="{CDAC83CD-1795-474D-BA00-18EDFA626E86}"/>
              </a:ext>
            </a:extLst>
          </p:cNvPr>
          <p:cNvPicPr>
            <a:picLocks noChangeAspect="1"/>
          </p:cNvPicPr>
          <p:nvPr/>
        </p:nvPicPr>
        <p:blipFill>
          <a:blip r:embed="rId3"/>
          <a:stretch>
            <a:fillRect/>
          </a:stretch>
        </p:blipFill>
        <p:spPr>
          <a:xfrm>
            <a:off x="8238000" y="0"/>
            <a:ext cx="1668000" cy="2043727"/>
          </a:xfrm>
          <a:prstGeom prst="rect">
            <a:avLst/>
          </a:prstGeom>
        </p:spPr>
      </p:pic>
    </p:spTree>
    <p:extLst>
      <p:ext uri="{BB962C8B-B14F-4D97-AF65-F5344CB8AC3E}">
        <p14:creationId xmlns:p14="http://schemas.microsoft.com/office/powerpoint/2010/main" val="127809702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en-US" altLang="zh-CN" sz="3200" dirty="0"/>
              <a:t>2.4 </a:t>
            </a:r>
            <a:r>
              <a:rPr lang="zh-CN" altLang="en-US" sz="3200" dirty="0"/>
              <a:t>日志模块</a:t>
            </a:r>
          </a:p>
        </p:txBody>
      </p:sp>
      <p:pic>
        <p:nvPicPr>
          <p:cNvPr id="6" name="图片 5">
            <a:extLst>
              <a:ext uri="{FF2B5EF4-FFF2-40B4-BE49-F238E27FC236}">
                <a16:creationId xmlns:a16="http://schemas.microsoft.com/office/drawing/2014/main" id="{64A39EEE-36A4-4EA6-AA35-1DFBED005033}"/>
              </a:ext>
            </a:extLst>
          </p:cNvPr>
          <p:cNvPicPr>
            <a:picLocks noChangeAspect="1"/>
          </p:cNvPicPr>
          <p:nvPr/>
        </p:nvPicPr>
        <p:blipFill>
          <a:blip r:embed="rId2"/>
          <a:stretch>
            <a:fillRect/>
          </a:stretch>
        </p:blipFill>
        <p:spPr>
          <a:xfrm>
            <a:off x="768000" y="1256546"/>
            <a:ext cx="8010000" cy="4344907"/>
          </a:xfrm>
          <a:prstGeom prst="rect">
            <a:avLst/>
          </a:prstGeom>
        </p:spPr>
      </p:pic>
    </p:spTree>
    <p:extLst>
      <p:ext uri="{BB962C8B-B14F-4D97-AF65-F5344CB8AC3E}">
        <p14:creationId xmlns:p14="http://schemas.microsoft.com/office/powerpoint/2010/main" val="110593884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zh-CN" altLang="en-US" sz="3200" dirty="0"/>
              <a:t>终极问题：监控脚本挂了怎么办？</a:t>
            </a:r>
          </a:p>
        </p:txBody>
      </p:sp>
      <p:sp>
        <p:nvSpPr>
          <p:cNvPr id="4" name="矩形 3">
            <a:extLst>
              <a:ext uri="{FF2B5EF4-FFF2-40B4-BE49-F238E27FC236}">
                <a16:creationId xmlns:a16="http://schemas.microsoft.com/office/drawing/2014/main" id="{78F7567C-A920-444E-A034-52B9A395D17A}"/>
              </a:ext>
            </a:extLst>
          </p:cNvPr>
          <p:cNvSpPr/>
          <p:nvPr/>
        </p:nvSpPr>
        <p:spPr>
          <a:xfrm>
            <a:off x="864066" y="1531890"/>
            <a:ext cx="7822734" cy="3847207"/>
          </a:xfrm>
          <a:prstGeom prst="rect">
            <a:avLst/>
          </a:prstGeom>
        </p:spPr>
        <p:txBody>
          <a:bodyPr wrap="square">
            <a:spAutoFit/>
          </a:bodyPr>
          <a:lstStyle/>
          <a:p>
            <a:r>
              <a:rPr lang="en-US" altLang="zh-CN" sz="2400" dirty="0"/>
              <a:t>crontab</a:t>
            </a:r>
            <a:r>
              <a:rPr lang="zh-CN" altLang="en-US" sz="2400" dirty="0"/>
              <a:t>命令被用来提交和管理用户的需要周期性执行的任务</a:t>
            </a:r>
            <a:endParaRPr lang="en-US" altLang="zh-CN" sz="2400" dirty="0"/>
          </a:p>
          <a:p>
            <a:endParaRPr lang="en-US" altLang="zh-CN" sz="2400" dirty="0">
              <a:solidFill>
                <a:srgbClr val="FF0000"/>
              </a:solidFill>
              <a:latin typeface="Consolas" panose="020B0609020204030204" pitchFamily="49" charset="0"/>
            </a:endParaRPr>
          </a:p>
          <a:p>
            <a:r>
              <a:rPr lang="zh-CN" altLang="en-US" sz="2400" dirty="0">
                <a:solidFill>
                  <a:srgbClr val="FF0000"/>
                </a:solidFill>
                <a:latin typeface="Consolas" panose="020B0609020204030204" pitchFamily="49" charset="0"/>
              </a:rPr>
              <a:t>用</a:t>
            </a:r>
            <a:r>
              <a:rPr lang="en-US" altLang="zh-CN" sz="2400" dirty="0">
                <a:solidFill>
                  <a:srgbClr val="FF0000"/>
                </a:solidFill>
                <a:latin typeface="Consolas" panose="020B0609020204030204" pitchFamily="49" charset="0"/>
              </a:rPr>
              <a:t>crontab -e </a:t>
            </a:r>
            <a:r>
              <a:rPr lang="zh-CN" altLang="en-US" sz="2400" dirty="0">
                <a:solidFill>
                  <a:srgbClr val="FF0000"/>
                </a:solidFill>
                <a:latin typeface="Consolas" panose="020B0609020204030204" pitchFamily="49" charset="0"/>
              </a:rPr>
              <a:t>定时执行改脚本就可以</a:t>
            </a:r>
          </a:p>
          <a:p>
            <a:r>
              <a:rPr lang="zh-CN" altLang="en-US" sz="2400" dirty="0">
                <a:solidFill>
                  <a:srgbClr val="FF0000"/>
                </a:solidFill>
                <a:latin typeface="Consolas" panose="020B0609020204030204" pitchFamily="49" charset="0"/>
              </a:rPr>
              <a:t>定时运行该脚本</a:t>
            </a:r>
            <a:endParaRPr lang="en-US" altLang="zh-CN" sz="2400" dirty="0">
              <a:solidFill>
                <a:srgbClr val="FF0000"/>
              </a:solidFill>
              <a:latin typeface="Consolas" panose="020B0609020204030204" pitchFamily="49" charset="0"/>
            </a:endParaRPr>
          </a:p>
          <a:p>
            <a:endParaRPr lang="en-US" altLang="zh-CN" sz="2400" dirty="0">
              <a:solidFill>
                <a:srgbClr val="FF0000"/>
              </a:solidFill>
              <a:latin typeface="Consolas" panose="020B0609020204030204" pitchFamily="49" charset="0"/>
            </a:endParaRPr>
          </a:p>
          <a:p>
            <a:r>
              <a:rPr lang="en-US" altLang="zh-CN" sz="2400" dirty="0">
                <a:solidFill>
                  <a:srgbClr val="FF0000"/>
                </a:solidFill>
                <a:latin typeface="Consolas" panose="020B0609020204030204" pitchFamily="49" charset="0"/>
              </a:rPr>
              <a:t>1</a:t>
            </a:r>
            <a:r>
              <a:rPr lang="zh-CN" altLang="en-US" sz="2400" dirty="0">
                <a:solidFill>
                  <a:srgbClr val="FF0000"/>
                </a:solidFill>
                <a:latin typeface="Consolas" panose="020B0609020204030204" pitchFamily="49" charset="0"/>
              </a:rPr>
              <a:t>分钟执行一次</a:t>
            </a:r>
            <a:endParaRPr lang="en-US" altLang="zh-CN" sz="2400" dirty="0">
              <a:solidFill>
                <a:srgbClr val="FF0000"/>
              </a:solidFill>
              <a:latin typeface="Consolas" panose="020B0609020204030204" pitchFamily="49" charset="0"/>
            </a:endParaRPr>
          </a:p>
          <a:p>
            <a:endParaRPr lang="en-US" altLang="zh-CN" sz="2400" dirty="0">
              <a:solidFill>
                <a:srgbClr val="FF0000"/>
              </a:solidFill>
              <a:latin typeface="Consolas" panose="020B0609020204030204" pitchFamily="49" charset="0"/>
            </a:endParaRPr>
          </a:p>
          <a:p>
            <a:r>
              <a:rPr lang="en-US" altLang="zh-CN" sz="1400" dirty="0">
                <a:solidFill>
                  <a:srgbClr val="FF0000"/>
                </a:solidFill>
                <a:latin typeface="Consolas" panose="020B0609020204030204" pitchFamily="49" charset="0"/>
              </a:rPr>
              <a:t>*/1 * * * * /</a:t>
            </a:r>
            <a:r>
              <a:rPr lang="en-US" altLang="zh-CN" sz="1400" dirty="0" err="1">
                <a:solidFill>
                  <a:srgbClr val="FF0000"/>
                </a:solidFill>
                <a:latin typeface="Consolas" panose="020B0609020204030204" pitchFamily="49" charset="0"/>
              </a:rPr>
              <a:t>usr</a:t>
            </a:r>
            <a:r>
              <a:rPr lang="en-US" altLang="zh-CN" sz="1400" dirty="0">
                <a:solidFill>
                  <a:srgbClr val="FF0000"/>
                </a:solidFill>
                <a:latin typeface="Consolas" panose="020B0609020204030204" pitchFamily="49" charset="0"/>
              </a:rPr>
              <a:t>/bin/python3 /mnt/hgfs/ubuntu/linux_ke/3.python/src/server_monitor.py.py &amp;</a:t>
            </a:r>
            <a:endParaRPr lang="en-US" altLang="zh-CN" sz="1400" b="0" dirty="0">
              <a:solidFill>
                <a:srgbClr val="FF0000"/>
              </a:solidFill>
              <a:effectLst/>
              <a:latin typeface="Consolas" panose="020B0609020204030204" pitchFamily="49" charset="0"/>
            </a:endParaRPr>
          </a:p>
          <a:p>
            <a:endParaRPr lang="en-US" altLang="zh-CN" sz="2400" b="0" dirty="0">
              <a:solidFill>
                <a:srgbClr val="FF0000"/>
              </a:solidFill>
              <a:effectLst/>
              <a:latin typeface="Consolas" panose="020B0609020204030204" pitchFamily="49" charset="0"/>
            </a:endParaRPr>
          </a:p>
        </p:txBody>
      </p:sp>
    </p:spTree>
    <p:extLst>
      <p:ext uri="{BB962C8B-B14F-4D97-AF65-F5344CB8AC3E}">
        <p14:creationId xmlns:p14="http://schemas.microsoft.com/office/powerpoint/2010/main" val="38240237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6">
            <a:extLst>
              <a:ext uri="{FF2B5EF4-FFF2-40B4-BE49-F238E27FC236}">
                <a16:creationId xmlns:a16="http://schemas.microsoft.com/office/drawing/2014/main" id="{7B64378E-D3BB-4B79-8856-03DA265B02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8000" y="0"/>
            <a:ext cx="4790176" cy="1964832"/>
          </a:xfrm>
          <a:prstGeom prst="rect">
            <a:avLst/>
          </a:prstGeom>
        </p:spPr>
      </p:pic>
      <p:sp>
        <p:nvSpPr>
          <p:cNvPr id="8" name="矩形 7">
            <a:extLst>
              <a:ext uri="{FF2B5EF4-FFF2-40B4-BE49-F238E27FC236}">
                <a16:creationId xmlns:a16="http://schemas.microsoft.com/office/drawing/2014/main" id="{7FED5F41-BAEF-4D69-B2F6-8DDEDFD42C24}"/>
              </a:ext>
            </a:extLst>
          </p:cNvPr>
          <p:cNvSpPr/>
          <p:nvPr/>
        </p:nvSpPr>
        <p:spPr>
          <a:xfrm>
            <a:off x="3461758" y="3418253"/>
            <a:ext cx="2982484" cy="65015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努力方向</a:t>
            </a:r>
          </a:p>
        </p:txBody>
      </p:sp>
      <p:sp>
        <p:nvSpPr>
          <p:cNvPr id="9" name="矩形 8">
            <a:extLst>
              <a:ext uri="{FF2B5EF4-FFF2-40B4-BE49-F238E27FC236}">
                <a16:creationId xmlns:a16="http://schemas.microsoft.com/office/drawing/2014/main" id="{BC351305-DEC6-4C0F-B981-9BCF6DD1CEA7}"/>
              </a:ext>
            </a:extLst>
          </p:cNvPr>
          <p:cNvSpPr/>
          <p:nvPr/>
        </p:nvSpPr>
        <p:spPr>
          <a:xfrm>
            <a:off x="3468506" y="4239000"/>
            <a:ext cx="2982484" cy="65015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系统提升</a:t>
            </a:r>
          </a:p>
        </p:txBody>
      </p:sp>
      <p:sp>
        <p:nvSpPr>
          <p:cNvPr id="10" name="矩形 9">
            <a:extLst>
              <a:ext uri="{FF2B5EF4-FFF2-40B4-BE49-F238E27FC236}">
                <a16:creationId xmlns:a16="http://schemas.microsoft.com/office/drawing/2014/main" id="{EFA0327D-9ABF-4EF4-A111-A8C721AF5622}"/>
              </a:ext>
            </a:extLst>
          </p:cNvPr>
          <p:cNvSpPr/>
          <p:nvPr/>
        </p:nvSpPr>
        <p:spPr>
          <a:xfrm>
            <a:off x="3461758" y="5885362"/>
            <a:ext cx="2982484" cy="65015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全职指导</a:t>
            </a:r>
          </a:p>
        </p:txBody>
      </p:sp>
      <p:sp>
        <p:nvSpPr>
          <p:cNvPr id="11" name="矩形 10">
            <a:extLst>
              <a:ext uri="{FF2B5EF4-FFF2-40B4-BE49-F238E27FC236}">
                <a16:creationId xmlns:a16="http://schemas.microsoft.com/office/drawing/2014/main" id="{51CC445A-F8E0-4216-8C8D-8101F00AEA93}"/>
              </a:ext>
            </a:extLst>
          </p:cNvPr>
          <p:cNvSpPr/>
          <p:nvPr/>
        </p:nvSpPr>
        <p:spPr>
          <a:xfrm>
            <a:off x="3468506" y="5082455"/>
            <a:ext cx="2982484" cy="65015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项目实战</a:t>
            </a:r>
          </a:p>
        </p:txBody>
      </p:sp>
      <p:sp>
        <p:nvSpPr>
          <p:cNvPr id="12" name="矩形 11">
            <a:extLst>
              <a:ext uri="{FF2B5EF4-FFF2-40B4-BE49-F238E27FC236}">
                <a16:creationId xmlns:a16="http://schemas.microsoft.com/office/drawing/2014/main" id="{073416B1-550A-4C9C-BC76-CCBDF98295D9}"/>
              </a:ext>
            </a:extLst>
          </p:cNvPr>
          <p:cNvSpPr/>
          <p:nvPr/>
        </p:nvSpPr>
        <p:spPr>
          <a:xfrm>
            <a:off x="3461758" y="2216588"/>
            <a:ext cx="2982484" cy="100835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为您的职业</a:t>
            </a:r>
            <a:endParaRPr lang="en-US" altLang="zh-CN" dirty="0">
              <a:latin typeface="微软雅黑" panose="020B0503020204020204" pitchFamily="34" charset="-122"/>
              <a:ea typeface="微软雅黑" panose="020B0503020204020204" pitchFamily="34" charset="-122"/>
            </a:endParaRPr>
          </a:p>
          <a:p>
            <a:pPr algn="ctr"/>
            <a:r>
              <a:rPr lang="zh-CN" altLang="en-US" dirty="0">
                <a:solidFill>
                  <a:srgbClr val="FF0000"/>
                </a:solidFill>
                <a:latin typeface="微软雅黑" panose="020B0503020204020204" pitchFamily="34" charset="-122"/>
                <a:ea typeface="微软雅黑" panose="020B0503020204020204" pitchFamily="34" charset="-122"/>
              </a:rPr>
              <a:t>添砖加瓦</a:t>
            </a:r>
            <a:endParaRPr lang="en-US" altLang="zh-CN" dirty="0">
              <a:solidFill>
                <a:srgbClr val="FF0000"/>
              </a:solidFill>
              <a:latin typeface="微软雅黑" panose="020B0503020204020204" pitchFamily="34" charset="-122"/>
              <a:ea typeface="微软雅黑" panose="020B0503020204020204" pitchFamily="34" charset="-122"/>
            </a:endParaRPr>
          </a:p>
          <a:p>
            <a:pPr algn="ctr"/>
            <a:r>
              <a:rPr lang="zh-CN" altLang="en-US" dirty="0">
                <a:solidFill>
                  <a:srgbClr val="FF0000"/>
                </a:solidFill>
                <a:latin typeface="微软雅黑" panose="020B0503020204020204" pitchFamily="34" charset="-122"/>
                <a:ea typeface="微软雅黑" panose="020B0503020204020204" pitchFamily="34" charset="-122"/>
              </a:rPr>
              <a:t>升职加薪</a:t>
            </a:r>
          </a:p>
        </p:txBody>
      </p:sp>
    </p:spTree>
    <p:extLst>
      <p:ext uri="{BB962C8B-B14F-4D97-AF65-F5344CB8AC3E}">
        <p14:creationId xmlns:p14="http://schemas.microsoft.com/office/powerpoint/2010/main" val="97727737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F1B9DB1-3D7C-4DA4-9440-D91EE42C5DBF}"/>
              </a:ext>
            </a:extLst>
          </p:cNvPr>
          <p:cNvSpPr>
            <a:spLocks noGrp="1"/>
          </p:cNvSpPr>
          <p:nvPr>
            <p:ph type="title"/>
          </p:nvPr>
        </p:nvSpPr>
        <p:spPr/>
        <p:txBody>
          <a:bodyPr/>
          <a:lstStyle/>
          <a:p>
            <a:r>
              <a:rPr lang="zh-CN" altLang="en-US" dirty="0"/>
              <a:t>学院介绍</a:t>
            </a:r>
          </a:p>
        </p:txBody>
      </p:sp>
      <p:sp>
        <p:nvSpPr>
          <p:cNvPr id="23" name="文本框 22">
            <a:extLst>
              <a:ext uri="{FF2B5EF4-FFF2-40B4-BE49-F238E27FC236}">
                <a16:creationId xmlns:a16="http://schemas.microsoft.com/office/drawing/2014/main" id="{D7BB5BD5-3670-4866-B733-BF7DED3D2DF1}"/>
              </a:ext>
            </a:extLst>
          </p:cNvPr>
          <p:cNvSpPr txBox="1"/>
          <p:nvPr/>
        </p:nvSpPr>
        <p:spPr>
          <a:xfrm>
            <a:off x="6838531" y="2376074"/>
            <a:ext cx="2179147" cy="1228863"/>
          </a:xfrm>
          <a:prstGeom prst="rect">
            <a:avLst/>
          </a:prstGeom>
          <a:noFill/>
        </p:spPr>
        <p:txBody>
          <a:bodyPr wrap="square" rtlCol="0">
            <a:spAutoFit/>
          </a:bodyPr>
          <a:lstStyle/>
          <a:p>
            <a:pPr algn="ctr">
              <a:lnSpc>
                <a:spcPct val="150000"/>
              </a:lnSpc>
            </a:pPr>
            <a:r>
              <a:rPr lang="zh-CN" altLang="en-US" sz="1625" b="1" dirty="0">
                <a:solidFill>
                  <a:srgbClr val="FFFFFF"/>
                </a:solidFill>
                <a:latin typeface="+mj-ea"/>
                <a:ea typeface="+mj-ea"/>
              </a:rPr>
              <a:t>添加标题</a:t>
            </a:r>
            <a:endParaRPr lang="en-US" altLang="zh-CN" sz="1625" b="1" dirty="0">
              <a:solidFill>
                <a:srgbClr val="FFFFFF"/>
              </a:solidFill>
              <a:latin typeface="+mj-ea"/>
              <a:ea typeface="+mj-ea"/>
            </a:endParaRPr>
          </a:p>
          <a:p>
            <a:pPr algn="ctr">
              <a:lnSpc>
                <a:spcPct val="150000"/>
              </a:lnSpc>
            </a:pPr>
            <a:r>
              <a:rPr lang="zh-CN" altLang="en-US" sz="1138" dirty="0">
                <a:solidFill>
                  <a:srgbClr val="FFFFFF"/>
                </a:solidFill>
                <a:latin typeface="+mn-ea"/>
              </a:rPr>
              <a:t>点击此处添加标题点击此处添加标题点击此处添加标题点击此处添加标题</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106" y="1630033"/>
            <a:ext cx="3095277" cy="4127036"/>
          </a:xfrm>
          <a:prstGeom prst="rect">
            <a:avLst/>
          </a:prstGeom>
        </p:spPr>
      </p:pic>
      <p:sp>
        <p:nvSpPr>
          <p:cNvPr id="5" name="Rectangle 7"/>
          <p:cNvSpPr/>
          <p:nvPr/>
        </p:nvSpPr>
        <p:spPr>
          <a:xfrm>
            <a:off x="4669972" y="3809839"/>
            <a:ext cx="4945924" cy="975268"/>
          </a:xfrm>
          <a:prstGeom prst="rect">
            <a:avLst/>
          </a:prstGeom>
          <a:noFill/>
        </p:spPr>
        <p:txBody>
          <a:bodyPr wrap="square" lIns="74295" tIns="37148" rIns="74295" bIns="37148">
            <a:spAutoFit/>
          </a:bodyPr>
          <a:lstStyle/>
          <a:p>
            <a:r>
              <a:rPr lang="zh-CN" altLang="en-US" sz="1950" dirty="0">
                <a:ln w="0"/>
                <a:effectLst>
                  <a:outerShdw blurRad="38100" dist="19050" dir="2700000" algn="tl" rotWithShape="0">
                    <a:schemeClr val="dk1">
                      <a:alpha val="40000"/>
                    </a:schemeClr>
                  </a:outerShdw>
                </a:effectLst>
              </a:rPr>
              <a:t>办学愿景：</a:t>
            </a:r>
            <a:endParaRPr lang="en-US" altLang="zh-CN" sz="1950" dirty="0">
              <a:ln w="0"/>
              <a:effectLst>
                <a:outerShdw blurRad="38100" dist="19050" dir="2700000" algn="tl" rotWithShape="0">
                  <a:schemeClr val="dk1">
                    <a:alpha val="40000"/>
                  </a:schemeClr>
                </a:outerShdw>
              </a:effectLst>
            </a:endParaRPr>
          </a:p>
          <a:p>
            <a:pPr algn="ctr"/>
            <a:r>
              <a:rPr lang="zh-CN" altLang="en-US" sz="1950" dirty="0">
                <a:ln w="0"/>
                <a:effectLst>
                  <a:outerShdw blurRad="38100" dist="19050" dir="2700000" algn="tl" rotWithShape="0">
                    <a:schemeClr val="dk1">
                      <a:alpha val="40000"/>
                    </a:schemeClr>
                  </a:outerShdw>
                </a:effectLst>
              </a:rPr>
              <a:t>让世界没有难学的技术，</a:t>
            </a:r>
            <a:endParaRPr lang="en-US" altLang="zh-CN" sz="1950" dirty="0">
              <a:ln w="0"/>
              <a:effectLst>
                <a:outerShdw blurRad="38100" dist="19050" dir="2700000" algn="tl" rotWithShape="0">
                  <a:schemeClr val="dk1">
                    <a:alpha val="40000"/>
                  </a:schemeClr>
                </a:outerShdw>
              </a:effectLst>
            </a:endParaRPr>
          </a:p>
          <a:p>
            <a:pPr algn="ctr"/>
            <a:r>
              <a:rPr lang="zh-CN" altLang="en-US" sz="1950" dirty="0">
                <a:ln w="0"/>
                <a:effectLst>
                  <a:outerShdw blurRad="38100" dist="19050" dir="2700000" algn="tl" rotWithShape="0">
                    <a:schemeClr val="dk1">
                      <a:alpha val="40000"/>
                    </a:schemeClr>
                  </a:outerShdw>
                </a:effectLst>
              </a:rPr>
              <a:t>让工程师的生活丰富多彩</a:t>
            </a:r>
            <a:endParaRPr lang="en-US" altLang="zh-CN" sz="1950" dirty="0">
              <a:ln w="0"/>
              <a:effectLst>
                <a:outerShdw blurRad="38100" dist="19050" dir="2700000" algn="tl" rotWithShape="0">
                  <a:schemeClr val="dk1">
                    <a:alpha val="40000"/>
                  </a:schemeClr>
                </a:outerShdw>
              </a:effectLst>
            </a:endParaRPr>
          </a:p>
        </p:txBody>
      </p:sp>
      <p:sp>
        <p:nvSpPr>
          <p:cNvPr id="6" name="Rectangle 6"/>
          <p:cNvSpPr/>
          <p:nvPr/>
        </p:nvSpPr>
        <p:spPr>
          <a:xfrm>
            <a:off x="4669972" y="2979520"/>
            <a:ext cx="4945924" cy="675186"/>
          </a:xfrm>
          <a:prstGeom prst="rect">
            <a:avLst/>
          </a:prstGeom>
          <a:noFill/>
        </p:spPr>
        <p:txBody>
          <a:bodyPr wrap="square" lIns="74295" tIns="37148" rIns="74295" bIns="37148">
            <a:spAutoFit/>
          </a:bodyPr>
          <a:lstStyle/>
          <a:p>
            <a:r>
              <a:rPr lang="zh-CN" altLang="en-US" sz="1950" dirty="0">
                <a:ln w="0"/>
                <a:effectLst>
                  <a:outerShdw blurRad="38100" dist="19050" dir="2700000" algn="tl" rotWithShape="0">
                    <a:schemeClr val="dk1">
                      <a:alpha val="40000"/>
                    </a:schemeClr>
                  </a:outerShdw>
                </a:effectLst>
              </a:rPr>
              <a:t>办学宗旨：</a:t>
            </a:r>
            <a:endParaRPr lang="en-US" altLang="zh-CN" sz="1950" dirty="0">
              <a:ln w="0"/>
              <a:effectLst>
                <a:outerShdw blurRad="38100" dist="19050" dir="2700000" algn="tl" rotWithShape="0">
                  <a:schemeClr val="dk1">
                    <a:alpha val="40000"/>
                  </a:schemeClr>
                </a:outerShdw>
              </a:effectLst>
            </a:endParaRPr>
          </a:p>
          <a:p>
            <a:pPr algn="ctr"/>
            <a:r>
              <a:rPr lang="zh-CN" altLang="en-US" sz="1950" dirty="0">
                <a:ln w="0"/>
                <a:effectLst>
                  <a:outerShdw blurRad="38100" dist="19050" dir="2700000" algn="tl" rotWithShape="0">
                    <a:schemeClr val="dk1">
                      <a:alpha val="40000"/>
                    </a:schemeClr>
                  </a:outerShdw>
                </a:effectLst>
              </a:rPr>
              <a:t> 一切只为渴望更优秀的你</a:t>
            </a:r>
            <a:endParaRPr lang="en-US" altLang="zh-CN" sz="195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8241339"/>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F1B9DB1-3D7C-4DA4-9440-D91EE42C5DBF}"/>
              </a:ext>
            </a:extLst>
          </p:cNvPr>
          <p:cNvSpPr>
            <a:spLocks noGrp="1"/>
          </p:cNvSpPr>
          <p:nvPr>
            <p:ph type="title"/>
          </p:nvPr>
        </p:nvSpPr>
        <p:spPr>
          <a:xfrm>
            <a:off x="640227" y="724837"/>
            <a:ext cx="5254823" cy="460319"/>
          </a:xfrm>
        </p:spPr>
        <p:txBody>
          <a:bodyPr/>
          <a:lstStyle/>
          <a:p>
            <a:r>
              <a:rPr lang="zh-CN" altLang="en-US" dirty="0"/>
              <a:t>学员动态</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01" y="12942"/>
            <a:ext cx="5116772" cy="591495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858" y="724837"/>
            <a:ext cx="4355590" cy="5369907"/>
          </a:xfrm>
          <a:prstGeom prst="rect">
            <a:avLst/>
          </a:prstGeom>
        </p:spPr>
      </p:pic>
      <p:pic>
        <p:nvPicPr>
          <p:cNvPr id="2" name="图片 1">
            <a:extLst>
              <a:ext uri="{FF2B5EF4-FFF2-40B4-BE49-F238E27FC236}">
                <a16:creationId xmlns:a16="http://schemas.microsoft.com/office/drawing/2014/main" id="{1445754C-E0A5-4677-8B2D-013F44D366F3}"/>
              </a:ext>
            </a:extLst>
          </p:cNvPr>
          <p:cNvPicPr>
            <a:picLocks noChangeAspect="1"/>
          </p:cNvPicPr>
          <p:nvPr/>
        </p:nvPicPr>
        <p:blipFill>
          <a:blip r:embed="rId5"/>
          <a:stretch>
            <a:fillRect/>
          </a:stretch>
        </p:blipFill>
        <p:spPr>
          <a:xfrm>
            <a:off x="0" y="29439"/>
            <a:ext cx="464860" cy="220999"/>
          </a:xfrm>
          <a:prstGeom prst="rect">
            <a:avLst/>
          </a:prstGeom>
        </p:spPr>
      </p:pic>
      <p:sp>
        <p:nvSpPr>
          <p:cNvPr id="4" name="矩形 3">
            <a:extLst>
              <a:ext uri="{FF2B5EF4-FFF2-40B4-BE49-F238E27FC236}">
                <a16:creationId xmlns:a16="http://schemas.microsoft.com/office/drawing/2014/main" id="{3A15BDF6-EF15-4DFD-9BB2-DE906E42571C}"/>
              </a:ext>
            </a:extLst>
          </p:cNvPr>
          <p:cNvSpPr/>
          <p:nvPr/>
        </p:nvSpPr>
        <p:spPr>
          <a:xfrm>
            <a:off x="4446385" y="189245"/>
            <a:ext cx="3962944" cy="461665"/>
          </a:xfrm>
          <a:prstGeom prst="rect">
            <a:avLst/>
          </a:prstGeom>
        </p:spPr>
        <p:txBody>
          <a:bodyPr wrap="none">
            <a:spAutoFit/>
          </a:bodyPr>
          <a:lstStyle/>
          <a:p>
            <a:r>
              <a:rPr lang="zh-CN" altLang="en-US" sz="2400" dirty="0">
                <a:solidFill>
                  <a:srgbClr val="FF0000"/>
                </a:solidFill>
                <a:latin typeface="Helvetica" panose="020B0604020202020204" pitchFamily="34" charset="0"/>
              </a:rPr>
              <a:t>比你优秀的人 比你更努力。</a:t>
            </a:r>
            <a:endParaRPr lang="zh-CN" altLang="en-US" sz="2400" dirty="0">
              <a:solidFill>
                <a:srgbClr val="FF0000"/>
              </a:solidFill>
            </a:endParaRPr>
          </a:p>
        </p:txBody>
      </p:sp>
    </p:spTree>
    <p:extLst>
      <p:ext uri="{BB962C8B-B14F-4D97-AF65-F5344CB8AC3E}">
        <p14:creationId xmlns:p14="http://schemas.microsoft.com/office/powerpoint/2010/main" val="2009369192"/>
      </p:ext>
    </p:extLst>
  </p:cSld>
  <p:clrMapOvr>
    <a:masterClrMapping/>
  </p:clrMapOvr>
  <p:transition spd="slow" advClick="0" advTm="200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F1B9DB1-3D7C-4DA4-9440-D91EE42C5DBF}"/>
              </a:ext>
            </a:extLst>
          </p:cNvPr>
          <p:cNvSpPr>
            <a:spLocks noGrp="1"/>
          </p:cNvSpPr>
          <p:nvPr>
            <p:ph type="title"/>
          </p:nvPr>
        </p:nvSpPr>
        <p:spPr>
          <a:xfrm>
            <a:off x="1129904" y="1024586"/>
            <a:ext cx="5254823" cy="460319"/>
          </a:xfrm>
        </p:spPr>
        <p:txBody>
          <a:bodyPr/>
          <a:lstStyle/>
          <a:p>
            <a:r>
              <a:rPr lang="zh-CN" altLang="en-US" dirty="0"/>
              <a:t>学员动态</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393" y="1517370"/>
            <a:ext cx="2186186" cy="3888494"/>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3960" y="1894310"/>
            <a:ext cx="1606710" cy="2856373"/>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5103" y="1007439"/>
            <a:ext cx="2456680" cy="4369615"/>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98328" y="1895336"/>
            <a:ext cx="1606049" cy="2856628"/>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4970" y="1875886"/>
            <a:ext cx="1616985" cy="2876077"/>
          </a:xfrm>
          <a:prstGeom prst="rect">
            <a:avLst/>
          </a:prstGeom>
        </p:spPr>
      </p:pic>
    </p:spTree>
    <p:extLst>
      <p:ext uri="{BB962C8B-B14F-4D97-AF65-F5344CB8AC3E}">
        <p14:creationId xmlns:p14="http://schemas.microsoft.com/office/powerpoint/2010/main" val="2931611914"/>
      </p:ext>
    </p:extLst>
  </p:cSld>
  <p:clrMapOvr>
    <a:masterClrMapping/>
  </p:clrMapOvr>
  <p:transition spd="slow" advClick="0" advTm="2000">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F1B9DB1-3D7C-4DA4-9440-D91EE42C5DBF}"/>
              </a:ext>
            </a:extLst>
          </p:cNvPr>
          <p:cNvSpPr>
            <a:spLocks noGrp="1"/>
          </p:cNvSpPr>
          <p:nvPr>
            <p:ph type="title"/>
          </p:nvPr>
        </p:nvSpPr>
        <p:spPr>
          <a:xfrm>
            <a:off x="1129904" y="1024586"/>
            <a:ext cx="5254823" cy="460319"/>
          </a:xfrm>
        </p:spPr>
        <p:txBody>
          <a:bodyPr/>
          <a:lstStyle/>
          <a:p>
            <a:r>
              <a:rPr lang="zh-CN" altLang="en-US" dirty="0"/>
              <a:t>学员动态</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3317" y="2147978"/>
            <a:ext cx="1718446" cy="3627831"/>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4090" y="1139272"/>
            <a:ext cx="1718446" cy="3627831"/>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0287" y="1090749"/>
            <a:ext cx="2133229" cy="4503478"/>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8612" y="1090749"/>
            <a:ext cx="2062578" cy="4354332"/>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24595" y="1075007"/>
            <a:ext cx="2156286" cy="4552159"/>
          </a:xfrm>
          <a:prstGeom prst="rect">
            <a:avLst/>
          </a:prstGeom>
        </p:spPr>
      </p:pic>
      <p:pic>
        <p:nvPicPr>
          <p:cNvPr id="2" name="图片 1">
            <a:extLst>
              <a:ext uri="{FF2B5EF4-FFF2-40B4-BE49-F238E27FC236}">
                <a16:creationId xmlns:a16="http://schemas.microsoft.com/office/drawing/2014/main" id="{E89A7F6E-774D-4320-8AD6-95EE98E674BA}"/>
              </a:ext>
            </a:extLst>
          </p:cNvPr>
          <p:cNvPicPr>
            <a:picLocks noChangeAspect="1"/>
          </p:cNvPicPr>
          <p:nvPr/>
        </p:nvPicPr>
        <p:blipFill>
          <a:blip r:embed="rId8"/>
          <a:stretch>
            <a:fillRect/>
          </a:stretch>
        </p:blipFill>
        <p:spPr>
          <a:xfrm>
            <a:off x="107214" y="1090749"/>
            <a:ext cx="2133229" cy="4497859"/>
          </a:xfrm>
          <a:prstGeom prst="rect">
            <a:avLst/>
          </a:prstGeom>
        </p:spPr>
      </p:pic>
    </p:spTree>
    <p:extLst>
      <p:ext uri="{BB962C8B-B14F-4D97-AF65-F5344CB8AC3E}">
        <p14:creationId xmlns:p14="http://schemas.microsoft.com/office/powerpoint/2010/main" val="3189739729"/>
      </p:ext>
    </p:extLst>
  </p:cSld>
  <p:clrMapOvr>
    <a:masterClrMapping/>
  </p:clrMapOvr>
  <p:transition spd="slow" advClick="0" advTm="200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F1B9DB1-3D7C-4DA4-9440-D91EE42C5DBF}"/>
              </a:ext>
            </a:extLst>
          </p:cNvPr>
          <p:cNvSpPr>
            <a:spLocks noGrp="1"/>
          </p:cNvSpPr>
          <p:nvPr>
            <p:ph type="title"/>
          </p:nvPr>
        </p:nvSpPr>
        <p:spPr>
          <a:xfrm>
            <a:off x="204476" y="797333"/>
            <a:ext cx="3321279" cy="823583"/>
          </a:xfrm>
          <a:gradFill>
            <a:gsLst>
              <a:gs pos="55500">
                <a:srgbClr val="A2B5E5"/>
              </a:gs>
              <a:gs pos="37000">
                <a:srgbClr val="BDCAEC"/>
              </a:gs>
              <a:gs pos="0">
                <a:srgbClr val="C00000"/>
              </a:gs>
              <a:gs pos="74000">
                <a:schemeClr val="accent1">
                  <a:lumMod val="45000"/>
                  <a:lumOff val="55000"/>
                </a:schemeClr>
              </a:gs>
              <a:gs pos="83000">
                <a:schemeClr val="accent1">
                  <a:lumMod val="45000"/>
                  <a:lumOff val="55000"/>
                </a:schemeClr>
              </a:gs>
              <a:gs pos="100000">
                <a:srgbClr val="FFC000"/>
              </a:gs>
            </a:gsLst>
            <a:lin ang="5400000" scaled="1"/>
          </a:gradFill>
        </p:spPr>
        <p:txBody>
          <a:bodyPr/>
          <a:lstStyle/>
          <a:p>
            <a:r>
              <a:rPr lang="en-US" altLang="zh-CN" dirty="0"/>
              <a:t>3</a:t>
            </a:r>
            <a:r>
              <a:rPr lang="zh-CN" altLang="en-US" dirty="0"/>
              <a:t>年磨一剑，</a:t>
            </a:r>
            <a:br>
              <a:rPr lang="en-US" altLang="zh-CN" dirty="0"/>
            </a:br>
            <a:r>
              <a:rPr lang="zh-CN" altLang="en-US" dirty="0"/>
              <a:t>与</a:t>
            </a:r>
            <a:r>
              <a:rPr lang="en-US" altLang="zh-CN" dirty="0"/>
              <a:t>4</a:t>
            </a:r>
            <a:r>
              <a:rPr lang="zh-CN" altLang="en-US" dirty="0"/>
              <a:t>万学员共逐梦想</a:t>
            </a:r>
          </a:p>
        </p:txBody>
      </p:sp>
      <p:pic>
        <p:nvPicPr>
          <p:cNvPr id="10" name="图片 9"/>
          <p:cNvPicPr>
            <a:picLocks noChangeAspect="1"/>
          </p:cNvPicPr>
          <p:nvPr/>
        </p:nvPicPr>
        <p:blipFill>
          <a:blip r:embed="rId3"/>
          <a:stretch>
            <a:fillRect/>
          </a:stretch>
        </p:blipFill>
        <p:spPr>
          <a:xfrm>
            <a:off x="3244971" y="175204"/>
            <a:ext cx="6149533" cy="7295921"/>
          </a:xfrm>
          <a:prstGeom prst="rect">
            <a:avLst/>
          </a:prstGeom>
        </p:spPr>
      </p:pic>
      <p:pic>
        <p:nvPicPr>
          <p:cNvPr id="3074" name="Picture 2" descr="“执剑走天涯”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21" y="2916591"/>
            <a:ext cx="2903650" cy="153312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955630" y="4624620"/>
            <a:ext cx="1681871" cy="542328"/>
          </a:xfrm>
          <a:prstGeom prst="rect">
            <a:avLst/>
          </a:prstGeom>
          <a:noFill/>
        </p:spPr>
        <p:txBody>
          <a:bodyPr wrap="none" rtlCol="0">
            <a:spAutoFit/>
          </a:bodyPr>
          <a:lstStyle/>
          <a:p>
            <a:r>
              <a:rPr lang="zh-CN" altLang="en-US" sz="1462" dirty="0">
                <a:latin typeface="方正舒体" panose="02010601030101010101" pitchFamily="2" charset="-122"/>
                <a:ea typeface="方正舒体" panose="02010601030101010101" pitchFamily="2" charset="-122"/>
              </a:rPr>
              <a:t>怀惴梦想，</a:t>
            </a:r>
            <a:endParaRPr lang="en-US" altLang="zh-CN" sz="1462" dirty="0">
              <a:latin typeface="方正舒体" panose="02010601030101010101" pitchFamily="2" charset="-122"/>
              <a:ea typeface="方正舒体" panose="02010601030101010101" pitchFamily="2" charset="-122"/>
            </a:endParaRPr>
          </a:p>
          <a:p>
            <a:r>
              <a:rPr lang="en-US" altLang="zh-CN" sz="1462" dirty="0">
                <a:latin typeface="方正舒体" panose="02010601030101010101" pitchFamily="2" charset="-122"/>
                <a:ea typeface="方正舒体" panose="02010601030101010101" pitchFamily="2" charset="-122"/>
              </a:rPr>
              <a:t>        </a:t>
            </a:r>
            <a:r>
              <a:rPr lang="zh-CN" altLang="en-US" sz="1462" dirty="0">
                <a:latin typeface="方正舒体" panose="02010601030101010101" pitchFamily="2" charset="-122"/>
                <a:ea typeface="方正舒体" panose="02010601030101010101" pitchFamily="2" charset="-122"/>
              </a:rPr>
              <a:t>执剑走天涯。</a:t>
            </a:r>
            <a:endParaRPr lang="en-US" altLang="zh-CN" sz="1462" dirty="0">
              <a:latin typeface="方正舒体" panose="02010601030101010101" pitchFamily="2" charset="-122"/>
              <a:ea typeface="方正舒体" panose="02010601030101010101" pitchFamily="2" charset="-122"/>
            </a:endParaRPr>
          </a:p>
        </p:txBody>
      </p:sp>
    </p:spTree>
    <p:extLst>
      <p:ext uri="{BB962C8B-B14F-4D97-AF65-F5344CB8AC3E}">
        <p14:creationId xmlns:p14="http://schemas.microsoft.com/office/powerpoint/2010/main" val="214673358"/>
      </p:ext>
    </p:extLst>
  </p:cSld>
  <p:clrMapOvr>
    <a:masterClrMapping/>
  </p:clrMapOvr>
  <p:transition spd="slow" advClick="0" advTm="20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4C9F6AD-7B35-462D-BCC5-4C90DD16B300}"/>
              </a:ext>
            </a:extLst>
          </p:cNvPr>
          <p:cNvSpPr/>
          <p:nvPr/>
        </p:nvSpPr>
        <p:spPr>
          <a:xfrm>
            <a:off x="1983000" y="1152665"/>
            <a:ext cx="6525000" cy="584775"/>
          </a:xfrm>
          <a:prstGeom prst="rect">
            <a:avLst/>
          </a:prstGeom>
        </p:spPr>
        <p:txBody>
          <a:bodyPr wrap="square">
            <a:spAutoFit/>
          </a:bodyPr>
          <a:lstStyle/>
          <a:p>
            <a:r>
              <a:rPr lang="zh-CN" altLang="en-US" sz="3200" b="1" dirty="0">
                <a:solidFill>
                  <a:srgbClr val="00B050"/>
                </a:solidFill>
              </a:rPr>
              <a:t>课题：后台服务进程挂了怎么办</a:t>
            </a:r>
          </a:p>
        </p:txBody>
      </p:sp>
      <p:sp>
        <p:nvSpPr>
          <p:cNvPr id="4" name="文本框 3">
            <a:extLst>
              <a:ext uri="{FF2B5EF4-FFF2-40B4-BE49-F238E27FC236}">
                <a16:creationId xmlns:a16="http://schemas.microsoft.com/office/drawing/2014/main" id="{960FEEA1-0AD5-4495-8189-C8D14AAD5382}"/>
              </a:ext>
            </a:extLst>
          </p:cNvPr>
          <p:cNvSpPr txBox="1"/>
          <p:nvPr/>
        </p:nvSpPr>
        <p:spPr>
          <a:xfrm>
            <a:off x="2215523" y="1899000"/>
            <a:ext cx="5805000" cy="3420000"/>
          </a:xfrm>
          <a:prstGeom prst="rect">
            <a:avLst/>
          </a:prstGeom>
        </p:spPr>
        <p:txBody>
          <a:bodyPr vert="horz" wrap="none" lIns="29486" tIns="14744" rIns="29486" bIns="14744" rtlCol="0">
            <a:noAutofit/>
          </a:bodyPr>
          <a:lstStyle/>
          <a:p>
            <a:pPr marL="165878" indent="-165878">
              <a:lnSpc>
                <a:spcPct val="200000"/>
              </a:lnSpc>
              <a:buFont typeface="+mj-lt"/>
              <a:buAutoNum type="arabicPeriod"/>
            </a:pPr>
            <a:r>
              <a:rPr lang="zh-CN" altLang="en-US" sz="2800" dirty="0">
                <a:latin typeface="微软雅黑" panose="020B0503020204020204" pitchFamily="34" charset="-122"/>
                <a:ea typeface="微软雅黑" panose="020B0503020204020204" pitchFamily="34" charset="-122"/>
              </a:rPr>
              <a:t>后台服务进程挂了怎么办</a:t>
            </a:r>
            <a:endParaRPr lang="en-US" altLang="zh-CN" sz="2800" dirty="0">
              <a:latin typeface="微软雅黑" panose="020B0503020204020204" pitchFamily="34" charset="-122"/>
              <a:ea typeface="微软雅黑" panose="020B0503020204020204" pitchFamily="34" charset="-122"/>
            </a:endParaRPr>
          </a:p>
          <a:p>
            <a:pPr marL="165878" indent="-165878">
              <a:lnSpc>
                <a:spcPct val="200000"/>
              </a:lnSpc>
              <a:buFont typeface="+mj-lt"/>
              <a:buAutoNum type="arabicPeriod"/>
            </a:pPr>
            <a:r>
              <a:rPr lang="zh-CN" altLang="en-US" sz="2800" dirty="0">
                <a:latin typeface="微软雅黑" panose="020B0503020204020204" pitchFamily="34" charset="-122"/>
                <a:ea typeface="微软雅黑" panose="020B0503020204020204" pitchFamily="34" charset="-122"/>
              </a:rPr>
              <a:t>监控脚本怎么写</a:t>
            </a:r>
            <a:endParaRPr lang="en-US" altLang="zh-CN" sz="28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17F4899-2062-4E95-8124-1F419B28A019}"/>
              </a:ext>
            </a:extLst>
          </p:cNvPr>
          <p:cNvPicPr>
            <a:picLocks noChangeAspect="1"/>
          </p:cNvPicPr>
          <p:nvPr/>
        </p:nvPicPr>
        <p:blipFill>
          <a:blip r:embed="rId3"/>
          <a:stretch>
            <a:fillRect/>
          </a:stretch>
        </p:blipFill>
        <p:spPr>
          <a:xfrm>
            <a:off x="9144000" y="0"/>
            <a:ext cx="2232853" cy="2735817"/>
          </a:xfrm>
          <a:prstGeom prst="rect">
            <a:avLst/>
          </a:prstGeom>
        </p:spPr>
      </p:pic>
    </p:spTree>
    <p:extLst>
      <p:ext uri="{BB962C8B-B14F-4D97-AF65-F5344CB8AC3E}">
        <p14:creationId xmlns:p14="http://schemas.microsoft.com/office/powerpoint/2010/main" val="3789628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zh-CN" altLang="en-US" sz="3200" dirty="0"/>
              <a:t>面试题</a:t>
            </a:r>
          </a:p>
        </p:txBody>
      </p:sp>
      <p:sp>
        <p:nvSpPr>
          <p:cNvPr id="4" name="矩形 3">
            <a:extLst>
              <a:ext uri="{FF2B5EF4-FFF2-40B4-BE49-F238E27FC236}">
                <a16:creationId xmlns:a16="http://schemas.microsoft.com/office/drawing/2014/main" id="{F8538F80-AEA3-4212-98E1-CC29F584737B}"/>
              </a:ext>
            </a:extLst>
          </p:cNvPr>
          <p:cNvSpPr/>
          <p:nvPr/>
        </p:nvSpPr>
        <p:spPr>
          <a:xfrm>
            <a:off x="2118000" y="1314000"/>
            <a:ext cx="5220000" cy="830997"/>
          </a:xfrm>
          <a:prstGeom prst="rect">
            <a:avLst/>
          </a:prstGeom>
        </p:spPr>
        <p:txBody>
          <a:bodyPr wrap="square" numCol="1">
            <a:spAutoFit/>
          </a:bodyPr>
          <a:lstStyle/>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5D5E16DB-116A-4ABD-8191-72BB3963EB69}"/>
              </a:ext>
            </a:extLst>
          </p:cNvPr>
          <p:cNvSpPr/>
          <p:nvPr/>
        </p:nvSpPr>
        <p:spPr>
          <a:xfrm>
            <a:off x="1083000" y="1482443"/>
            <a:ext cx="7740000" cy="1308884"/>
          </a:xfrm>
          <a:prstGeom prst="rect">
            <a:avLst/>
          </a:prstGeom>
        </p:spPr>
        <p:txBody>
          <a:bodyPr wrap="square">
            <a:spAutoFit/>
          </a:bodyPr>
          <a:lstStyle/>
          <a:p>
            <a:pPr marL="457200" indent="-457200">
              <a:lnSpc>
                <a:spcPct val="150000"/>
              </a:lnSpc>
              <a:buFont typeface="Wingdings" panose="05000000000000000000" pitchFamily="2" charset="2"/>
              <a:buChar char="n"/>
            </a:pPr>
            <a:r>
              <a:rPr lang="zh-CN" altLang="en-US" sz="2800" dirty="0">
                <a:solidFill>
                  <a:srgbClr val="21A77A"/>
                </a:solidFill>
                <a:latin typeface="微软雅黑" panose="020B0503020204020204" pitchFamily="34" charset="-122"/>
                <a:ea typeface="微软雅黑" panose="020B0503020204020204" pitchFamily="34" charset="-122"/>
              </a:rPr>
              <a:t>后台服务进程挂了怎么办？</a:t>
            </a:r>
            <a:endParaRPr lang="en-US" altLang="zh-CN" sz="2800" dirty="0">
              <a:solidFill>
                <a:srgbClr val="21A77A"/>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n"/>
            </a:pPr>
            <a:r>
              <a:rPr lang="zh-CN" altLang="en-US" sz="2800" dirty="0">
                <a:solidFill>
                  <a:srgbClr val="21A77A"/>
                </a:solidFill>
                <a:latin typeface="微软雅黑" panose="020B0503020204020204" pitchFamily="34" charset="-122"/>
                <a:ea typeface="微软雅黑" panose="020B0503020204020204" pitchFamily="34" charset="-122"/>
              </a:rPr>
              <a:t>监控的脚本挂了怎么办？</a:t>
            </a:r>
          </a:p>
        </p:txBody>
      </p:sp>
      <p:pic>
        <p:nvPicPr>
          <p:cNvPr id="5" name="图片 4">
            <a:extLst>
              <a:ext uri="{FF2B5EF4-FFF2-40B4-BE49-F238E27FC236}">
                <a16:creationId xmlns:a16="http://schemas.microsoft.com/office/drawing/2014/main" id="{8090B5DC-55F4-4255-B096-558F8C704AAD}"/>
              </a:ext>
            </a:extLst>
          </p:cNvPr>
          <p:cNvPicPr>
            <a:picLocks noChangeAspect="1"/>
          </p:cNvPicPr>
          <p:nvPr/>
        </p:nvPicPr>
        <p:blipFill>
          <a:blip r:embed="rId2"/>
          <a:stretch>
            <a:fillRect/>
          </a:stretch>
        </p:blipFill>
        <p:spPr>
          <a:xfrm>
            <a:off x="2118000" y="3249000"/>
            <a:ext cx="4091279" cy="3020729"/>
          </a:xfrm>
          <a:prstGeom prst="rect">
            <a:avLst/>
          </a:prstGeom>
        </p:spPr>
      </p:pic>
      <p:pic>
        <p:nvPicPr>
          <p:cNvPr id="7" name="图片 6">
            <a:extLst>
              <a:ext uri="{FF2B5EF4-FFF2-40B4-BE49-F238E27FC236}">
                <a16:creationId xmlns:a16="http://schemas.microsoft.com/office/drawing/2014/main" id="{0FFE4059-48B5-457D-8A13-B72DBD7B8478}"/>
              </a:ext>
            </a:extLst>
          </p:cNvPr>
          <p:cNvPicPr>
            <a:picLocks noChangeAspect="1"/>
          </p:cNvPicPr>
          <p:nvPr/>
        </p:nvPicPr>
        <p:blipFill>
          <a:blip r:embed="rId3"/>
          <a:stretch>
            <a:fillRect/>
          </a:stretch>
        </p:blipFill>
        <p:spPr>
          <a:xfrm>
            <a:off x="9144000" y="0"/>
            <a:ext cx="2232853" cy="2735817"/>
          </a:xfrm>
          <a:prstGeom prst="rect">
            <a:avLst/>
          </a:prstGeom>
        </p:spPr>
      </p:pic>
    </p:spTree>
    <p:extLst>
      <p:ext uri="{BB962C8B-B14F-4D97-AF65-F5344CB8AC3E}">
        <p14:creationId xmlns:p14="http://schemas.microsoft.com/office/powerpoint/2010/main" val="142329295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zh-CN" altLang="en-US" sz="3200" dirty="0"/>
              <a:t>监控框架</a:t>
            </a:r>
          </a:p>
        </p:txBody>
      </p:sp>
      <p:sp>
        <p:nvSpPr>
          <p:cNvPr id="4" name="矩形 3">
            <a:extLst>
              <a:ext uri="{FF2B5EF4-FFF2-40B4-BE49-F238E27FC236}">
                <a16:creationId xmlns:a16="http://schemas.microsoft.com/office/drawing/2014/main" id="{F8538F80-AEA3-4212-98E1-CC29F584737B}"/>
              </a:ext>
            </a:extLst>
          </p:cNvPr>
          <p:cNvSpPr/>
          <p:nvPr/>
        </p:nvSpPr>
        <p:spPr>
          <a:xfrm>
            <a:off x="2118000" y="1314000"/>
            <a:ext cx="5220000" cy="830997"/>
          </a:xfrm>
          <a:prstGeom prst="rect">
            <a:avLst/>
          </a:prstGeom>
        </p:spPr>
        <p:txBody>
          <a:bodyPr wrap="square" numCol="1">
            <a:spAutoFit/>
          </a:bodyPr>
          <a:lstStyle/>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4B695DD9-0843-4ACD-BA64-2BF650B5FBF5}"/>
              </a:ext>
            </a:extLst>
          </p:cNvPr>
          <p:cNvPicPr>
            <a:picLocks noChangeAspect="1"/>
          </p:cNvPicPr>
          <p:nvPr/>
        </p:nvPicPr>
        <p:blipFill>
          <a:blip r:embed="rId2"/>
          <a:stretch>
            <a:fillRect/>
          </a:stretch>
        </p:blipFill>
        <p:spPr>
          <a:xfrm>
            <a:off x="498000" y="1089000"/>
            <a:ext cx="8010000" cy="4344907"/>
          </a:xfrm>
          <a:prstGeom prst="rect">
            <a:avLst/>
          </a:prstGeom>
        </p:spPr>
      </p:pic>
    </p:spTree>
    <p:extLst>
      <p:ext uri="{BB962C8B-B14F-4D97-AF65-F5344CB8AC3E}">
        <p14:creationId xmlns:p14="http://schemas.microsoft.com/office/powerpoint/2010/main" val="32073221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en-US" altLang="zh-CN" sz="3200" dirty="0"/>
              <a:t>1. Python</a:t>
            </a:r>
            <a:r>
              <a:rPr lang="zh-CN" altLang="en-US" sz="3200" dirty="0"/>
              <a:t>简介</a:t>
            </a:r>
          </a:p>
        </p:txBody>
      </p:sp>
      <p:sp>
        <p:nvSpPr>
          <p:cNvPr id="4" name="矩形 3">
            <a:extLst>
              <a:ext uri="{FF2B5EF4-FFF2-40B4-BE49-F238E27FC236}">
                <a16:creationId xmlns:a16="http://schemas.microsoft.com/office/drawing/2014/main" id="{F8538F80-AEA3-4212-98E1-CC29F584737B}"/>
              </a:ext>
            </a:extLst>
          </p:cNvPr>
          <p:cNvSpPr/>
          <p:nvPr/>
        </p:nvSpPr>
        <p:spPr>
          <a:xfrm>
            <a:off x="2118000" y="1314000"/>
            <a:ext cx="5220000" cy="830997"/>
          </a:xfrm>
          <a:prstGeom prst="rect">
            <a:avLst/>
          </a:prstGeom>
        </p:spPr>
        <p:txBody>
          <a:bodyPr wrap="square" numCol="1">
            <a:spAutoFit/>
          </a:bodyPr>
          <a:lstStyle/>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100662AC-5442-4A28-A2AE-B9903771F9E0}"/>
              </a:ext>
            </a:extLst>
          </p:cNvPr>
          <p:cNvSpPr/>
          <p:nvPr/>
        </p:nvSpPr>
        <p:spPr>
          <a:xfrm>
            <a:off x="1128000" y="1371730"/>
            <a:ext cx="7830000" cy="2381806"/>
          </a:xfrm>
          <a:prstGeom prst="rect">
            <a:avLst/>
          </a:prstGeom>
        </p:spPr>
        <p:txBody>
          <a:bodyPr wrap="square">
            <a:spAutoFit/>
          </a:bodyPr>
          <a:lstStyle/>
          <a:p>
            <a:pPr marL="342900" indent="-342900">
              <a:lnSpc>
                <a:spcPct val="130000"/>
              </a:lnSpc>
              <a:buFont typeface="Wingdings" panose="05000000000000000000" pitchFamily="2" charset="2"/>
              <a:buChar char="n"/>
            </a:pPr>
            <a:r>
              <a:rPr lang="en-US"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是一种简单易学，功能强大的编程语言。它有高效率的高层数据结构，能够简单、有效地实现面向对象编程。</a:t>
            </a:r>
          </a:p>
          <a:p>
            <a:pPr marL="342900" indent="-342900">
              <a:lnSpc>
                <a:spcPct val="130000"/>
              </a:lnSpc>
              <a:buFont typeface="Wingdings" panose="05000000000000000000" pitchFamily="2" charset="2"/>
              <a:buChar char="n"/>
            </a:pPr>
            <a:r>
              <a:rPr lang="en-US"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语法简洁，支持动态输入，是</a:t>
            </a:r>
            <a:r>
              <a:rPr lang="zh-CN" altLang="en-US" sz="2000" dirty="0">
                <a:solidFill>
                  <a:srgbClr val="FF0000"/>
                </a:solidFill>
                <a:latin typeface="Microsoft YaHei" panose="020B0503020204020204" pitchFamily="34" charset="-122"/>
                <a:ea typeface="Microsoft YaHei" panose="020B0503020204020204" pitchFamily="34" charset="-122"/>
              </a:rPr>
              <a:t>解释性语言</a:t>
            </a:r>
            <a:r>
              <a:rPr lang="zh-CN" altLang="en-US" sz="2000" dirty="0">
                <a:latin typeface="Microsoft YaHei" panose="020B0503020204020204" pitchFamily="34" charset="-122"/>
                <a:ea typeface="Microsoft YaHei" panose="020B0503020204020204" pitchFamily="34" charset="-122"/>
              </a:rPr>
              <a:t>。</a:t>
            </a:r>
          </a:p>
          <a:p>
            <a:pPr marL="342900" indent="-342900">
              <a:lnSpc>
                <a:spcPct val="130000"/>
              </a:lnSpc>
              <a:buFont typeface="Wingdings" panose="05000000000000000000" pitchFamily="2" charset="2"/>
              <a:buChar char="n"/>
            </a:pPr>
            <a:r>
              <a:rPr lang="zh-CN" altLang="en-US" sz="2000" dirty="0">
                <a:latin typeface="Microsoft YaHei" panose="020B0503020204020204" pitchFamily="34" charset="-122"/>
                <a:ea typeface="Microsoft YaHei" panose="020B0503020204020204" pitchFamily="34" charset="-122"/>
              </a:rPr>
              <a:t>在大多数平台上，对于众多领域，</a:t>
            </a:r>
            <a:r>
              <a:rPr lang="en-US"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都是一个理想的开发语言，特别适合于应用程序的 </a:t>
            </a:r>
            <a:r>
              <a:rPr lang="zh-CN" altLang="en-US" sz="2000" dirty="0">
                <a:solidFill>
                  <a:srgbClr val="FF0000"/>
                </a:solidFill>
                <a:latin typeface="Microsoft YaHei" panose="020B0503020204020204" pitchFamily="34" charset="-122"/>
                <a:ea typeface="Microsoft YaHei" panose="020B0503020204020204" pitchFamily="34" charset="-122"/>
              </a:rPr>
              <a:t>快速开发</a:t>
            </a:r>
            <a:r>
              <a:rPr lang="zh-CN" altLang="en-US" sz="2000" dirty="0">
                <a:latin typeface="Microsoft YaHei" panose="020B0503020204020204" pitchFamily="34" charset="-122"/>
                <a:ea typeface="Microsoft YaHei" panose="020B0503020204020204" pitchFamily="34" charset="-122"/>
              </a:rPr>
              <a:t>。</a:t>
            </a:r>
          </a:p>
          <a:p>
            <a:pPr>
              <a:lnSpc>
                <a:spcPct val="130000"/>
              </a:lnSpc>
            </a:pPr>
            <a:endParaRPr lang="en-US" altLang="zh-CN" sz="16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9C1BF97C-E5C6-488A-8562-52F19E47F066}"/>
              </a:ext>
            </a:extLst>
          </p:cNvPr>
          <p:cNvPicPr>
            <a:picLocks noChangeAspect="1"/>
          </p:cNvPicPr>
          <p:nvPr/>
        </p:nvPicPr>
        <p:blipFill>
          <a:blip r:embed="rId2"/>
          <a:stretch>
            <a:fillRect/>
          </a:stretch>
        </p:blipFill>
        <p:spPr>
          <a:xfrm>
            <a:off x="9144000" y="0"/>
            <a:ext cx="2232853" cy="2735817"/>
          </a:xfrm>
          <a:prstGeom prst="rect">
            <a:avLst/>
          </a:prstGeom>
        </p:spPr>
      </p:pic>
    </p:spTree>
    <p:extLst>
      <p:ext uri="{BB962C8B-B14F-4D97-AF65-F5344CB8AC3E}">
        <p14:creationId xmlns:p14="http://schemas.microsoft.com/office/powerpoint/2010/main" val="144710749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en-US" altLang="zh-CN" sz="3200" dirty="0"/>
              <a:t>Python</a:t>
            </a:r>
            <a:r>
              <a:rPr lang="zh-CN" altLang="en-US" sz="3200" dirty="0"/>
              <a:t>语言构成</a:t>
            </a:r>
          </a:p>
        </p:txBody>
      </p:sp>
      <p:sp>
        <p:nvSpPr>
          <p:cNvPr id="4" name="矩形 3">
            <a:extLst>
              <a:ext uri="{FF2B5EF4-FFF2-40B4-BE49-F238E27FC236}">
                <a16:creationId xmlns:a16="http://schemas.microsoft.com/office/drawing/2014/main" id="{F8538F80-AEA3-4212-98E1-CC29F584737B}"/>
              </a:ext>
            </a:extLst>
          </p:cNvPr>
          <p:cNvSpPr/>
          <p:nvPr/>
        </p:nvSpPr>
        <p:spPr>
          <a:xfrm>
            <a:off x="2118000" y="1314000"/>
            <a:ext cx="5220000" cy="830997"/>
          </a:xfrm>
          <a:prstGeom prst="rect">
            <a:avLst/>
          </a:prstGeom>
        </p:spPr>
        <p:txBody>
          <a:bodyPr wrap="square" numCol="1">
            <a:spAutoFit/>
          </a:bodyPr>
          <a:lstStyle/>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765417C-D9D6-405D-BB24-DB74A60278C7}"/>
              </a:ext>
            </a:extLst>
          </p:cNvPr>
          <p:cNvSpPr/>
          <p:nvPr/>
        </p:nvSpPr>
        <p:spPr>
          <a:xfrm>
            <a:off x="1021200" y="1494000"/>
            <a:ext cx="7863600" cy="3400931"/>
          </a:xfrm>
          <a:prstGeom prst="rect">
            <a:avLst/>
          </a:prstGeom>
        </p:spPr>
        <p:txBody>
          <a:bodyPr wrap="square">
            <a:spAutoFit/>
          </a:bodyPr>
          <a:lstStyle/>
          <a:p>
            <a:pPr marL="342900" indent="-342900">
              <a:spcBef>
                <a:spcPts val="6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语法规则：</a:t>
            </a:r>
            <a:r>
              <a:rPr lang="zh-CN" altLang="en-US" sz="2000" dirty="0">
                <a:solidFill>
                  <a:srgbClr val="FF0000"/>
                </a:solidFill>
                <a:latin typeface="微软雅黑" panose="020B0503020204020204" pitchFamily="34" charset="-122"/>
                <a:ea typeface="微软雅黑" panose="020B0503020204020204" pitchFamily="34" charset="-122"/>
              </a:rPr>
              <a:t>注释</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缩进</a:t>
            </a:r>
            <a:r>
              <a:rPr lang="zh-CN" altLang="en-US" sz="2000" dirty="0">
                <a:latin typeface="微软雅黑" panose="020B0503020204020204" pitchFamily="34" charset="-122"/>
                <a:ea typeface="微软雅黑" panose="020B0503020204020204" pitchFamily="34" charset="-122"/>
              </a:rPr>
              <a:t>、“：”、单引号、双引号等 </a:t>
            </a:r>
            <a:r>
              <a:rPr lang="zh-CN" altLang="en-US" sz="2000" dirty="0">
                <a:solidFill>
                  <a:srgbClr val="FF0000"/>
                </a:solidFill>
                <a:latin typeface="微软雅黑" panose="020B0503020204020204" pitchFamily="34" charset="-122"/>
                <a:ea typeface="微软雅黑" panose="020B0503020204020204" pitchFamily="34" charset="-122"/>
              </a:rPr>
              <a:t>（代码结构，全靠缩进）</a:t>
            </a:r>
          </a:p>
          <a:p>
            <a:pPr marL="342900" indent="-342900">
              <a:spcBef>
                <a:spcPts val="6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数据类型：</a:t>
            </a:r>
            <a:r>
              <a:rPr lang="en-US" altLang="zh-CN" sz="2000" dirty="0">
                <a:latin typeface="微软雅黑" panose="020B0503020204020204" pitchFamily="34" charset="-122"/>
                <a:ea typeface="微软雅黑" panose="020B0503020204020204" pitchFamily="34" charset="-122"/>
              </a:rPr>
              <a:t>int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str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float</a:t>
            </a:r>
            <a:r>
              <a:rPr lang="zh-CN" altLang="en-US" sz="2000" dirty="0">
                <a:latin typeface="微软雅黑" panose="020B0503020204020204" pitchFamily="34" charset="-122"/>
                <a:ea typeface="微软雅黑" panose="020B0503020204020204" pitchFamily="34" charset="-122"/>
              </a:rPr>
              <a:t>等（</a:t>
            </a:r>
            <a:r>
              <a:rPr lang="en-US" altLang="zh-CN" sz="2000" dirty="0">
                <a:latin typeface="微软雅黑" panose="020B0503020204020204" pitchFamily="34" charset="-122"/>
                <a:ea typeface="微软雅黑" panose="020B0503020204020204" pitchFamily="34" charset="-122"/>
              </a:rPr>
              <a:t>python3</a:t>
            </a:r>
            <a:r>
              <a:rPr lang="zh-CN" altLang="en-US" sz="2000" dirty="0">
                <a:latin typeface="微软雅黑" panose="020B0503020204020204" pitchFamily="34" charset="-122"/>
                <a:ea typeface="微软雅黑" panose="020B0503020204020204" pitchFamily="34" charset="-122"/>
              </a:rPr>
              <a:t>里面这些都是类）</a:t>
            </a:r>
          </a:p>
          <a:p>
            <a:pPr marL="342900" indent="-342900">
              <a:spcBef>
                <a:spcPts val="6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语句：</a:t>
            </a:r>
            <a:r>
              <a:rPr lang="en-US" altLang="zh-CN" sz="2000" dirty="0">
                <a:latin typeface="微软雅黑" panose="020B0503020204020204" pitchFamily="34" charset="-122"/>
                <a:ea typeface="微软雅黑" panose="020B0503020204020204" pitchFamily="34" charset="-122"/>
              </a:rPr>
              <a:t>if</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else</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elif</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while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def</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import</a:t>
            </a:r>
            <a:r>
              <a:rPr lang="zh-CN" altLang="en-US" sz="2000" dirty="0">
                <a:latin typeface="微软雅黑" panose="020B0503020204020204" pitchFamily="34" charset="-122"/>
                <a:ea typeface="微软雅黑" panose="020B0503020204020204" pitchFamily="34" charset="-122"/>
              </a:rPr>
              <a:t>等</a:t>
            </a:r>
          </a:p>
          <a:p>
            <a:pPr marL="342900" indent="-342900">
              <a:spcBef>
                <a:spcPts val="6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函数：</a:t>
            </a:r>
            <a:r>
              <a:rPr lang="en-US" altLang="zh-CN" sz="2000" dirty="0">
                <a:solidFill>
                  <a:srgbClr val="FF0000"/>
                </a:solidFill>
                <a:latin typeface="微软雅黑" panose="020B0503020204020204" pitchFamily="34" charset="-122"/>
                <a:ea typeface="微软雅黑" panose="020B0503020204020204" pitchFamily="34" charset="-122"/>
              </a:rPr>
              <a:t>print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range()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help()</a:t>
            </a:r>
            <a:r>
              <a:rPr lang="zh-CN" altLang="en-US" sz="2000" dirty="0">
                <a:latin typeface="微软雅黑" panose="020B0503020204020204" pitchFamily="34" charset="-122"/>
                <a:ea typeface="微软雅黑" panose="020B0503020204020204" pitchFamily="34" charset="-122"/>
              </a:rPr>
              <a:t>等</a:t>
            </a:r>
          </a:p>
          <a:p>
            <a:pPr marL="342900" indent="-342900">
              <a:spcBef>
                <a:spcPts val="6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对象：</a:t>
            </a:r>
            <a:r>
              <a:rPr lang="en-US" altLang="zh-CN" sz="2000" dirty="0" err="1">
                <a:solidFill>
                  <a:srgbClr val="FF0000"/>
                </a:solidFill>
                <a:latin typeface="微软雅黑" panose="020B0503020204020204" pitchFamily="34" charset="-122"/>
                <a:ea typeface="微软雅黑" panose="020B0503020204020204" pitchFamily="34" charset="-122"/>
              </a:rPr>
              <a:t>os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sys</a:t>
            </a:r>
            <a:r>
              <a:rPr lang="zh-CN" altLang="en-US" sz="2000" dirty="0">
                <a:latin typeface="微软雅黑" panose="020B0503020204020204" pitchFamily="34" charset="-122"/>
                <a:ea typeface="微软雅黑" panose="020B0503020204020204" pitchFamily="34" charset="-122"/>
              </a:rPr>
              <a:t>等</a:t>
            </a:r>
          </a:p>
          <a:p>
            <a:pPr marL="342900" indent="-342900">
              <a:spcBef>
                <a:spcPts val="600"/>
              </a:spcBef>
              <a:buFont typeface="Wingdings" panose="05000000000000000000" pitchFamily="2" charset="2"/>
              <a:buChar char="n"/>
            </a:pPr>
            <a:endParaRPr lang="zh-CN" altLang="en-US"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忘记了语句，不会用？</a:t>
            </a:r>
            <a:r>
              <a:rPr lang="en-US" altLang="zh-CN" sz="2000" dirty="0">
                <a:latin typeface="微软雅黑" panose="020B0503020204020204" pitchFamily="34" charset="-122"/>
                <a:ea typeface="微软雅黑" panose="020B0503020204020204" pitchFamily="34" charset="-122"/>
              </a:rPr>
              <a:t>——help()</a:t>
            </a:r>
            <a:r>
              <a:rPr lang="zh-CN" altLang="en-US" sz="2000" dirty="0">
                <a:latin typeface="微软雅黑" panose="020B0503020204020204" pitchFamily="34" charset="-122"/>
                <a:ea typeface="微软雅黑" panose="020B0503020204020204" pitchFamily="34" charset="-122"/>
              </a:rPr>
              <a:t>函数</a:t>
            </a:r>
          </a:p>
          <a:p>
            <a:pPr marL="342900" indent="-342900">
              <a:spcBef>
                <a:spcPts val="600"/>
              </a:spcBef>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不用了，要退出？</a:t>
            </a:r>
            <a:r>
              <a:rPr lang="en-US" altLang="zh-CN" sz="2000" dirty="0">
                <a:latin typeface="微软雅黑" panose="020B0503020204020204" pitchFamily="34" charset="-122"/>
                <a:ea typeface="微软雅黑" panose="020B0503020204020204" pitchFamily="34" charset="-122"/>
              </a:rPr>
              <a:t>——exit()</a:t>
            </a:r>
            <a:r>
              <a:rPr lang="zh-CN" altLang="en-US" sz="2000" dirty="0">
                <a:latin typeface="微软雅黑" panose="020B0503020204020204" pitchFamily="34" charset="-122"/>
                <a:ea typeface="微软雅黑" panose="020B0503020204020204" pitchFamily="34" charset="-122"/>
              </a:rPr>
              <a:t>函数</a:t>
            </a:r>
          </a:p>
        </p:txBody>
      </p:sp>
    </p:spTree>
    <p:extLst>
      <p:ext uri="{BB962C8B-B14F-4D97-AF65-F5344CB8AC3E}">
        <p14:creationId xmlns:p14="http://schemas.microsoft.com/office/powerpoint/2010/main" val="94327517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en-US" altLang="zh-CN" sz="3200" dirty="0"/>
              <a:t>python print</a:t>
            </a:r>
            <a:r>
              <a:rPr lang="zh-CN" altLang="en-US" sz="3200" dirty="0"/>
              <a:t>语法</a:t>
            </a:r>
          </a:p>
        </p:txBody>
      </p:sp>
      <p:sp>
        <p:nvSpPr>
          <p:cNvPr id="4" name="矩形 3">
            <a:extLst>
              <a:ext uri="{FF2B5EF4-FFF2-40B4-BE49-F238E27FC236}">
                <a16:creationId xmlns:a16="http://schemas.microsoft.com/office/drawing/2014/main" id="{F8538F80-AEA3-4212-98E1-CC29F584737B}"/>
              </a:ext>
            </a:extLst>
          </p:cNvPr>
          <p:cNvSpPr/>
          <p:nvPr/>
        </p:nvSpPr>
        <p:spPr>
          <a:xfrm>
            <a:off x="2118000" y="1314000"/>
            <a:ext cx="5220000" cy="830997"/>
          </a:xfrm>
          <a:prstGeom prst="rect">
            <a:avLst/>
          </a:prstGeom>
        </p:spPr>
        <p:txBody>
          <a:bodyPr wrap="square" numCol="1">
            <a:spAutoFit/>
          </a:bodyPr>
          <a:lstStyle/>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765417C-D9D6-405D-BB24-DB74A60278C7}"/>
              </a:ext>
            </a:extLst>
          </p:cNvPr>
          <p:cNvSpPr/>
          <p:nvPr/>
        </p:nvSpPr>
        <p:spPr>
          <a:xfrm>
            <a:off x="1021200" y="1854000"/>
            <a:ext cx="7863600" cy="1938992"/>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print(str)                 # </a:t>
            </a:r>
            <a:r>
              <a:rPr lang="zh-CN" altLang="en-US" sz="2000" dirty="0">
                <a:latin typeface="微软雅黑" panose="020B0503020204020204" pitchFamily="34" charset="-122"/>
                <a:ea typeface="微软雅黑" panose="020B0503020204020204" pitchFamily="34" charset="-122"/>
              </a:rPr>
              <a:t>输出字符串</a:t>
            </a:r>
          </a:p>
          <a:p>
            <a:r>
              <a:rPr lang="en-US" altLang="zh-CN" sz="2000" dirty="0">
                <a:latin typeface="微软雅黑" panose="020B0503020204020204" pitchFamily="34" charset="-122"/>
                <a:ea typeface="微软雅黑" panose="020B0503020204020204" pitchFamily="34" charset="-122"/>
              </a:rPr>
              <a:t>print(str + '</a:t>
            </a:r>
            <a:r>
              <a:rPr lang="zh-CN" altLang="en-US" sz="2000" dirty="0">
                <a:latin typeface="微软雅黑" panose="020B0503020204020204" pitchFamily="34" charset="-122"/>
                <a:ea typeface="微软雅黑" panose="020B0503020204020204" pitchFamily="34" charset="-122"/>
              </a:rPr>
              <a:t>你好</a:t>
            </a:r>
            <a:r>
              <a:rPr lang="en-US" altLang="zh-CN" sz="2000" dirty="0">
                <a:latin typeface="微软雅黑" panose="020B0503020204020204" pitchFamily="34" charset="-122"/>
                <a:ea typeface="微软雅黑" panose="020B0503020204020204" pitchFamily="34" charset="-122"/>
              </a:rPr>
              <a:t>')        # </a:t>
            </a:r>
            <a:r>
              <a:rPr lang="zh-CN" altLang="en-US" sz="2000" dirty="0">
                <a:latin typeface="微软雅黑" panose="020B0503020204020204" pitchFamily="34" charset="-122"/>
                <a:ea typeface="微软雅黑" panose="020B0503020204020204" pitchFamily="34" charset="-122"/>
              </a:rPr>
              <a:t>连接字符串</a:t>
            </a:r>
          </a:p>
          <a:p>
            <a:r>
              <a:rPr lang="en-US" altLang="zh-CN" sz="2000" dirty="0">
                <a:latin typeface="微软雅黑" panose="020B0503020204020204" pitchFamily="34" charset="-122"/>
                <a:ea typeface="微软雅黑" panose="020B0503020204020204" pitchFamily="34" charset="-122"/>
              </a:rPr>
              <a:t>print("</a:t>
            </a:r>
            <a:r>
              <a:rPr lang="en-US" altLang="zh-CN" sz="2000" dirty="0">
                <a:solidFill>
                  <a:srgbClr val="FF0000"/>
                </a:solidFill>
                <a:latin typeface="微软雅黑" panose="020B0503020204020204" pitchFamily="34" charset="-122"/>
                <a:ea typeface="微软雅黑" panose="020B0503020204020204" pitchFamily="34" charset="-122"/>
              </a:rPr>
              <a:t>He is %d years old</a:t>
            </a: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(25)) #</a:t>
            </a:r>
            <a:r>
              <a:rPr lang="zh-CN" altLang="en-US" sz="2000" dirty="0">
                <a:latin typeface="微软雅黑" panose="020B0503020204020204" pitchFamily="34" charset="-122"/>
                <a:ea typeface="微软雅黑" panose="020B0503020204020204" pitchFamily="34" charset="-122"/>
              </a:rPr>
              <a:t>打印整数</a:t>
            </a:r>
          </a:p>
          <a:p>
            <a:r>
              <a:rPr lang="en-US" altLang="zh-CN" sz="2000" dirty="0">
                <a:latin typeface="微软雅黑" panose="020B0503020204020204" pitchFamily="34" charset="-122"/>
                <a:ea typeface="微软雅黑" panose="020B0503020204020204" pitchFamily="34" charset="-122"/>
              </a:rPr>
              <a:t>print("His name is %s" </a:t>
            </a:r>
            <a:r>
              <a:rPr lang="en-US" altLang="zh-CN" sz="2000" dirty="0">
                <a:solidFill>
                  <a:srgbClr val="FF0000"/>
                </a:solidFill>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Aviad</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打印字符串</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solidFill>
                  <a:srgbClr val="FF0000"/>
                </a:solidFill>
                <a:latin typeface="微软雅黑" panose="020B0503020204020204" pitchFamily="34" charset="-122"/>
                <a:ea typeface="微软雅黑" panose="020B0503020204020204" pitchFamily="34" charset="-122"/>
              </a:rPr>
              <a:t>菜鸟教程</a:t>
            </a:r>
          </a:p>
        </p:txBody>
      </p:sp>
      <p:pic>
        <p:nvPicPr>
          <p:cNvPr id="7" name="图片 6">
            <a:extLst>
              <a:ext uri="{FF2B5EF4-FFF2-40B4-BE49-F238E27FC236}">
                <a16:creationId xmlns:a16="http://schemas.microsoft.com/office/drawing/2014/main" id="{8F13A34D-982D-4438-B440-99A288B51254}"/>
              </a:ext>
            </a:extLst>
          </p:cNvPr>
          <p:cNvPicPr>
            <a:picLocks noChangeAspect="1"/>
          </p:cNvPicPr>
          <p:nvPr/>
        </p:nvPicPr>
        <p:blipFill>
          <a:blip r:embed="rId2"/>
          <a:stretch>
            <a:fillRect/>
          </a:stretch>
        </p:blipFill>
        <p:spPr>
          <a:xfrm>
            <a:off x="8206744" y="15493"/>
            <a:ext cx="1760692" cy="2157299"/>
          </a:xfrm>
          <a:prstGeom prst="rect">
            <a:avLst/>
          </a:prstGeom>
        </p:spPr>
      </p:pic>
    </p:spTree>
    <p:extLst>
      <p:ext uri="{BB962C8B-B14F-4D97-AF65-F5344CB8AC3E}">
        <p14:creationId xmlns:p14="http://schemas.microsoft.com/office/powerpoint/2010/main" val="47417815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4808A-A760-4392-BD6E-ABCCF7D7C258}"/>
              </a:ext>
            </a:extLst>
          </p:cNvPr>
          <p:cNvSpPr>
            <a:spLocks noGrp="1"/>
          </p:cNvSpPr>
          <p:nvPr>
            <p:ph type="title"/>
          </p:nvPr>
        </p:nvSpPr>
        <p:spPr/>
        <p:txBody>
          <a:bodyPr/>
          <a:lstStyle/>
          <a:p>
            <a:r>
              <a:rPr lang="en-US" altLang="zh-CN" sz="3200" dirty="0"/>
              <a:t>python format</a:t>
            </a:r>
            <a:r>
              <a:rPr lang="zh-CN" altLang="en-US" sz="3200" dirty="0"/>
              <a:t>语法</a:t>
            </a:r>
          </a:p>
        </p:txBody>
      </p:sp>
      <p:sp>
        <p:nvSpPr>
          <p:cNvPr id="4" name="矩形 3">
            <a:extLst>
              <a:ext uri="{FF2B5EF4-FFF2-40B4-BE49-F238E27FC236}">
                <a16:creationId xmlns:a16="http://schemas.microsoft.com/office/drawing/2014/main" id="{F8538F80-AEA3-4212-98E1-CC29F584737B}"/>
              </a:ext>
            </a:extLst>
          </p:cNvPr>
          <p:cNvSpPr/>
          <p:nvPr/>
        </p:nvSpPr>
        <p:spPr>
          <a:xfrm>
            <a:off x="2118000" y="1314000"/>
            <a:ext cx="5220000" cy="830997"/>
          </a:xfrm>
          <a:prstGeom prst="rect">
            <a:avLst/>
          </a:prstGeom>
        </p:spPr>
        <p:txBody>
          <a:bodyPr wrap="square" numCol="1">
            <a:spAutoFit/>
          </a:bodyPr>
          <a:lstStyle/>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765417C-D9D6-405D-BB24-DB74A60278C7}"/>
              </a:ext>
            </a:extLst>
          </p:cNvPr>
          <p:cNvSpPr/>
          <p:nvPr/>
        </p:nvSpPr>
        <p:spPr>
          <a:xfrm>
            <a:off x="1021200" y="1281630"/>
            <a:ext cx="7863600" cy="3539430"/>
          </a:xfrm>
          <a:prstGeom prst="rect">
            <a:avLst/>
          </a:prstGeom>
        </p:spPr>
        <p:txBody>
          <a:bodyPr wrap="squar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Python format </a:t>
            </a:r>
            <a:r>
              <a:rPr lang="zh-CN" altLang="en-US" sz="2400" dirty="0">
                <a:solidFill>
                  <a:srgbClr val="FF0000"/>
                </a:solidFill>
                <a:latin typeface="微软雅黑" panose="020B0503020204020204" pitchFamily="34" charset="-122"/>
                <a:ea typeface="微软雅黑" panose="020B0503020204020204" pitchFamily="34" charset="-122"/>
              </a:rPr>
              <a:t>格式化函数</a:t>
            </a:r>
            <a:endParaRPr lang="en-US" altLang="zh-CN" sz="2400" dirty="0">
              <a:solidFill>
                <a:srgbClr val="FF0000"/>
              </a:solidFill>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&gt;&gt;&gt; "{} {}".format("hello", "world")    </a:t>
            </a:r>
            <a:r>
              <a:rPr lang="en-US" altLang="zh-CN" sz="2000" dirty="0">
                <a:solidFill>
                  <a:schemeClr val="accent6"/>
                </a:solidFill>
                <a:latin typeface="微软雅黑" panose="020B0503020204020204" pitchFamily="34" charset="-122"/>
                <a:ea typeface="微软雅黑" panose="020B0503020204020204" pitchFamily="34" charset="-122"/>
              </a:rPr>
              <a:t># </a:t>
            </a:r>
            <a:r>
              <a:rPr lang="zh-CN" altLang="en-US" sz="2000" dirty="0">
                <a:solidFill>
                  <a:schemeClr val="accent6"/>
                </a:solidFill>
                <a:latin typeface="微软雅黑" panose="020B0503020204020204" pitchFamily="34" charset="-122"/>
                <a:ea typeface="微软雅黑" panose="020B0503020204020204" pitchFamily="34" charset="-122"/>
              </a:rPr>
              <a:t>不设置指定位置，按默认顺序</a:t>
            </a:r>
          </a:p>
          <a:p>
            <a:r>
              <a:rPr lang="en-US" altLang="zh-CN" sz="2000" dirty="0">
                <a:latin typeface="微软雅黑" panose="020B0503020204020204" pitchFamily="34" charset="-122"/>
                <a:ea typeface="微软雅黑" panose="020B0503020204020204" pitchFamily="34" charset="-122"/>
              </a:rPr>
              <a:t>'hello world'</a:t>
            </a:r>
          </a:p>
          <a:p>
            <a:r>
              <a:rPr lang="en-US" altLang="zh-CN" sz="2000" dirty="0">
                <a:latin typeface="微软雅黑" panose="020B0503020204020204" pitchFamily="34" charset="-122"/>
                <a:ea typeface="微软雅黑" panose="020B0503020204020204" pitchFamily="34" charset="-122"/>
              </a:rPr>
              <a:t> </a:t>
            </a:r>
          </a:p>
          <a:p>
            <a:r>
              <a:rPr lang="en-US" altLang="zh-CN" sz="2000" dirty="0">
                <a:latin typeface="微软雅黑" panose="020B0503020204020204" pitchFamily="34" charset="-122"/>
                <a:ea typeface="微软雅黑" panose="020B0503020204020204" pitchFamily="34" charset="-122"/>
              </a:rPr>
              <a:t>&gt;&gt;&gt; "{</a:t>
            </a:r>
            <a:r>
              <a:rPr lang="en-US" altLang="zh-CN" sz="2000" dirty="0">
                <a:solidFill>
                  <a:srgbClr val="FF0000"/>
                </a:solidFill>
                <a:latin typeface="微软雅黑" panose="020B0503020204020204" pitchFamily="34" charset="-122"/>
                <a:ea typeface="微软雅黑" panose="020B0503020204020204" pitchFamily="34" charset="-122"/>
              </a:rPr>
              <a:t>0</a:t>
            </a:r>
            <a:r>
              <a:rPr lang="en-US" altLang="zh-CN" sz="2000" dirty="0">
                <a:latin typeface="微软雅黑" panose="020B0503020204020204" pitchFamily="34" charset="-122"/>
                <a:ea typeface="微软雅黑" panose="020B0503020204020204" pitchFamily="34" charset="-122"/>
              </a:rPr>
              <a:t>} {</a:t>
            </a:r>
            <a:r>
              <a:rPr lang="en-US" altLang="zh-CN" sz="2000" dirty="0">
                <a:solidFill>
                  <a:schemeClr val="accent6">
                    <a:lumMod val="50000"/>
                  </a:schemeClr>
                </a:solidFill>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}".format("</a:t>
            </a:r>
            <a:r>
              <a:rPr lang="en-US" altLang="zh-CN" sz="2000" dirty="0">
                <a:solidFill>
                  <a:srgbClr val="FF0000"/>
                </a:solidFill>
                <a:latin typeface="微软雅黑" panose="020B0503020204020204" pitchFamily="34" charset="-122"/>
                <a:ea typeface="微软雅黑" panose="020B0503020204020204" pitchFamily="34" charset="-122"/>
              </a:rPr>
              <a:t>hello</a:t>
            </a:r>
            <a:r>
              <a:rPr lang="en-US" altLang="zh-CN" sz="2000" dirty="0">
                <a:latin typeface="微软雅黑" panose="020B0503020204020204" pitchFamily="34" charset="-122"/>
                <a:ea typeface="微软雅黑" panose="020B0503020204020204" pitchFamily="34" charset="-122"/>
              </a:rPr>
              <a:t>", "</a:t>
            </a:r>
            <a:r>
              <a:rPr lang="en-US" altLang="zh-CN" sz="2000" dirty="0">
                <a:solidFill>
                  <a:schemeClr val="accent6">
                    <a:lumMod val="50000"/>
                  </a:schemeClr>
                </a:solidFill>
                <a:latin typeface="微软雅黑" panose="020B0503020204020204" pitchFamily="34" charset="-122"/>
                <a:ea typeface="微软雅黑" panose="020B0503020204020204" pitchFamily="34" charset="-122"/>
              </a:rPr>
              <a:t>world</a:t>
            </a:r>
            <a:r>
              <a:rPr lang="en-US" altLang="zh-CN" sz="2000" dirty="0">
                <a:latin typeface="微软雅黑" panose="020B0503020204020204" pitchFamily="34" charset="-122"/>
                <a:ea typeface="微软雅黑" panose="020B0503020204020204" pitchFamily="34" charset="-122"/>
              </a:rPr>
              <a:t>")  </a:t>
            </a:r>
            <a:r>
              <a:rPr lang="en-US" altLang="zh-CN" sz="2000" dirty="0">
                <a:solidFill>
                  <a:schemeClr val="accent6"/>
                </a:solidFill>
                <a:latin typeface="微软雅黑" panose="020B0503020204020204" pitchFamily="34" charset="-122"/>
                <a:ea typeface="微软雅黑" panose="020B0503020204020204" pitchFamily="34" charset="-122"/>
              </a:rPr>
              <a:t># </a:t>
            </a:r>
            <a:r>
              <a:rPr lang="zh-CN" altLang="en-US" sz="2000" dirty="0">
                <a:solidFill>
                  <a:schemeClr val="accent6"/>
                </a:solidFill>
                <a:latin typeface="微软雅黑" panose="020B0503020204020204" pitchFamily="34" charset="-122"/>
                <a:ea typeface="微软雅黑" panose="020B0503020204020204" pitchFamily="34" charset="-122"/>
              </a:rPr>
              <a:t>设置指定位置</a:t>
            </a:r>
          </a:p>
          <a:p>
            <a:r>
              <a:rPr lang="en-US" altLang="zh-CN" sz="2000" dirty="0">
                <a:latin typeface="微软雅黑" panose="020B0503020204020204" pitchFamily="34" charset="-122"/>
                <a:ea typeface="微软雅黑" panose="020B0503020204020204" pitchFamily="34" charset="-122"/>
              </a:rPr>
              <a:t>'hello world'</a:t>
            </a:r>
          </a:p>
          <a:p>
            <a:r>
              <a:rPr lang="en-US" altLang="zh-CN" sz="2000" dirty="0">
                <a:latin typeface="微软雅黑" panose="020B0503020204020204" pitchFamily="34" charset="-122"/>
                <a:ea typeface="微软雅黑" panose="020B0503020204020204" pitchFamily="34" charset="-122"/>
              </a:rPr>
              <a:t> </a:t>
            </a:r>
          </a:p>
          <a:p>
            <a:r>
              <a:rPr lang="en-US" altLang="zh-CN" sz="2000" dirty="0">
                <a:latin typeface="微软雅黑" panose="020B0503020204020204" pitchFamily="34" charset="-122"/>
                <a:ea typeface="微软雅黑" panose="020B0503020204020204" pitchFamily="34" charset="-122"/>
              </a:rPr>
              <a:t>&gt;&gt;&gt; </a:t>
            </a:r>
            <a:r>
              <a:rPr lang="en-US" altLang="zh-CN"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00B0F0"/>
                </a:solidFill>
                <a:latin typeface="微软雅黑" panose="020B0503020204020204" pitchFamily="34" charset="-122"/>
                <a:ea typeface="微软雅黑" panose="020B0503020204020204" pitchFamily="34" charset="-122"/>
              </a:rPr>
              <a:t>1</a:t>
            </a:r>
            <a:r>
              <a:rPr lang="en-US" altLang="zh-CN" sz="2000" dirty="0">
                <a:solidFill>
                  <a:srgbClr val="FF0000"/>
                </a:solidFill>
                <a:latin typeface="微软雅黑" panose="020B0503020204020204" pitchFamily="34" charset="-122"/>
                <a:ea typeface="微软雅黑" panose="020B0503020204020204" pitchFamily="34" charset="-122"/>
              </a:rPr>
              <a:t>} {0} {</a:t>
            </a:r>
            <a:r>
              <a:rPr lang="en-US" altLang="zh-CN" sz="2000" dirty="0">
                <a:solidFill>
                  <a:srgbClr val="00B0F0"/>
                </a:solidFill>
                <a:latin typeface="微软雅黑" panose="020B0503020204020204" pitchFamily="34" charset="-122"/>
                <a:ea typeface="微软雅黑" panose="020B0503020204020204" pitchFamily="34" charset="-122"/>
              </a:rPr>
              <a:t>1</a:t>
            </a:r>
            <a:r>
              <a:rPr lang="en-US" altLang="zh-CN" sz="2000" dirty="0">
                <a:solidFill>
                  <a:srgbClr val="FF0000"/>
                </a:solidFill>
                <a:latin typeface="微软雅黑" panose="020B0503020204020204" pitchFamily="34" charset="-122"/>
                <a:ea typeface="微软雅黑" panose="020B0503020204020204" pitchFamily="34" charset="-122"/>
              </a:rPr>
              <a:t>}".format("hello", "</a:t>
            </a:r>
            <a:r>
              <a:rPr lang="en-US" altLang="zh-CN" sz="2000" dirty="0">
                <a:solidFill>
                  <a:srgbClr val="00B0F0"/>
                </a:solidFill>
                <a:latin typeface="微软雅黑" panose="020B0503020204020204" pitchFamily="34" charset="-122"/>
                <a:ea typeface="微软雅黑" panose="020B0503020204020204" pitchFamily="34" charset="-122"/>
              </a:rPr>
              <a:t>world</a:t>
            </a:r>
            <a:r>
              <a:rPr lang="en-US" altLang="zh-CN" sz="2000" dirty="0">
                <a:solidFill>
                  <a:srgbClr val="FF0000"/>
                </a:solidFill>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en-US" altLang="zh-CN" sz="2000" dirty="0">
                <a:solidFill>
                  <a:schemeClr val="accent6"/>
                </a:solidFill>
                <a:latin typeface="微软雅黑" panose="020B0503020204020204" pitchFamily="34" charset="-122"/>
                <a:ea typeface="微软雅黑" panose="020B0503020204020204" pitchFamily="34" charset="-122"/>
              </a:rPr>
              <a:t># </a:t>
            </a:r>
            <a:r>
              <a:rPr lang="zh-CN" altLang="en-US" sz="2000" dirty="0">
                <a:solidFill>
                  <a:schemeClr val="accent6"/>
                </a:solidFill>
                <a:latin typeface="微软雅黑" panose="020B0503020204020204" pitchFamily="34" charset="-122"/>
                <a:ea typeface="微软雅黑" panose="020B0503020204020204" pitchFamily="34" charset="-122"/>
              </a:rPr>
              <a:t>设置指定位置</a:t>
            </a:r>
          </a:p>
          <a:p>
            <a:r>
              <a:rPr lang="en-US" altLang="zh-CN" sz="2000" dirty="0">
                <a:solidFill>
                  <a:srgbClr val="00B0F0"/>
                </a:solidFill>
                <a:latin typeface="微软雅黑" panose="020B0503020204020204" pitchFamily="34" charset="-122"/>
                <a:ea typeface="微软雅黑" panose="020B0503020204020204" pitchFamily="34" charset="-122"/>
              </a:rPr>
              <a:t>'world</a:t>
            </a: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hello</a:t>
            </a:r>
            <a:r>
              <a:rPr lang="en-US" altLang="zh-CN" sz="2000" dirty="0">
                <a:latin typeface="微软雅黑" panose="020B0503020204020204" pitchFamily="34" charset="-122"/>
                <a:ea typeface="微软雅黑" panose="020B0503020204020204" pitchFamily="34" charset="-122"/>
              </a:rPr>
              <a:t> </a:t>
            </a:r>
            <a:r>
              <a:rPr lang="en-US" altLang="zh-CN" sz="2000" dirty="0">
                <a:solidFill>
                  <a:schemeClr val="accent1"/>
                </a:solidFill>
                <a:latin typeface="微软雅黑" panose="020B0503020204020204" pitchFamily="34" charset="-122"/>
                <a:ea typeface="微软雅黑" panose="020B0503020204020204" pitchFamily="34" charset="-122"/>
              </a:rPr>
              <a:t>world</a:t>
            </a:r>
            <a:r>
              <a:rPr lang="en-US" altLang="zh-CN" sz="2000" dirty="0">
                <a:latin typeface="微软雅黑" panose="020B0503020204020204" pitchFamily="34" charset="-122"/>
                <a:ea typeface="微软雅黑" panose="020B0503020204020204" pitchFamily="34" charset="-122"/>
              </a:rPr>
              <a:t>'</a:t>
            </a:r>
          </a:p>
          <a:p>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756278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CDEBC8"/>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DEBC8"/>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DEBC8"/>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8202</TotalTime>
  <Words>1234</Words>
  <Application>Microsoft Office PowerPoint</Application>
  <PresentationFormat>A4 纸张(210x297 毫米)</PresentationFormat>
  <Paragraphs>151</Paragraphs>
  <Slides>29</Slides>
  <Notes>8</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29</vt:i4>
      </vt:variant>
    </vt:vector>
  </HeadingPairs>
  <TitlesOfParts>
    <vt:vector size="48" baseType="lpstr">
      <vt:lpstr>等线</vt:lpstr>
      <vt:lpstr>等线 Light</vt:lpstr>
      <vt:lpstr>方正舒体</vt:lpstr>
      <vt:lpstr>黑体</vt:lpstr>
      <vt:lpstr>华文中宋</vt:lpstr>
      <vt:lpstr>思源黑体 CN Heavy</vt:lpstr>
      <vt:lpstr>思源黑体 CN Light</vt:lpstr>
      <vt:lpstr>思源宋体 CN Heavy</vt:lpstr>
      <vt:lpstr>思源宋体 CN Medium</vt:lpstr>
      <vt:lpstr>思源宋体 CN SemiBold</vt:lpstr>
      <vt:lpstr>微软雅黑</vt:lpstr>
      <vt:lpstr>微软雅黑</vt:lpstr>
      <vt:lpstr>Arial</vt:lpstr>
      <vt:lpstr>Calibri</vt:lpstr>
      <vt:lpstr>Calibri Light</vt:lpstr>
      <vt:lpstr>Consolas</vt:lpstr>
      <vt:lpstr>Helvetica</vt:lpstr>
      <vt:lpstr>Wingdings</vt:lpstr>
      <vt:lpstr>Office 主题​​</vt:lpstr>
      <vt:lpstr>PowerPoint 演示文稿</vt:lpstr>
      <vt:lpstr>讲师介绍--专业来自专注和实力</vt:lpstr>
      <vt:lpstr>PowerPoint 演示文稿</vt:lpstr>
      <vt:lpstr>面试题</vt:lpstr>
      <vt:lpstr>监控框架</vt:lpstr>
      <vt:lpstr>1. Python简介</vt:lpstr>
      <vt:lpstr>Python语言构成</vt:lpstr>
      <vt:lpstr>python print语法</vt:lpstr>
      <vt:lpstr>python format语法</vt:lpstr>
      <vt:lpstr>python dictionary语法</vt:lpstr>
      <vt:lpstr>os.system用法</vt:lpstr>
      <vt:lpstr>2.1进程监测</vt:lpstr>
      <vt:lpstr>怎么知道进程是否存活？</vt:lpstr>
      <vt:lpstr>linux重定向命令详解(如1&gt;/dev/null 2&gt;&amp;1)</vt:lpstr>
      <vt:lpstr>怎么启动进程？</vt:lpstr>
      <vt:lpstr>2.2 配置文件</vt:lpstr>
      <vt:lpstr>怎么配置监控不同进程？</vt:lpstr>
      <vt:lpstr>怎么配置邮件信息？</vt:lpstr>
      <vt:lpstr>2.3 邮件报警</vt:lpstr>
      <vt:lpstr>配置多个收件人和授权信息</vt:lpstr>
      <vt:lpstr>邮件格式</vt:lpstr>
      <vt:lpstr>2.4 日志模块</vt:lpstr>
      <vt:lpstr>终极问题：监控脚本挂了怎么办？</vt:lpstr>
      <vt:lpstr>PowerPoint 演示文稿</vt:lpstr>
      <vt:lpstr>学院介绍</vt:lpstr>
      <vt:lpstr>学员动态</vt:lpstr>
      <vt:lpstr>学员动态</vt:lpstr>
      <vt:lpstr>学员动态</vt:lpstr>
      <vt:lpstr>3年磨一剑， 与4万学员共逐梦想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css布局</dc:title>
  <dc:creator>刘碎春</dc:creator>
  <cp:lastModifiedBy>J7 tang</cp:lastModifiedBy>
  <cp:revision>2771</cp:revision>
  <dcterms:created xsi:type="dcterms:W3CDTF">2014-06-24T08:28:00Z</dcterms:created>
  <dcterms:modified xsi:type="dcterms:W3CDTF">2019-10-22T14:02:25Z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